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sldIdLst>
    <p:sldId id="431" r:id="rId5"/>
    <p:sldId id="263" r:id="rId6"/>
    <p:sldId id="741" r:id="rId7"/>
    <p:sldId id="745" r:id="rId8"/>
    <p:sldId id="742" r:id="rId9"/>
    <p:sldId id="723" r:id="rId10"/>
    <p:sldId id="748" r:id="rId11"/>
    <p:sldId id="747" r:id="rId12"/>
    <p:sldId id="787" r:id="rId13"/>
    <p:sldId id="257" r:id="rId14"/>
    <p:sldId id="788" r:id="rId15"/>
    <p:sldId id="260" r:id="rId16"/>
    <p:sldId id="262" r:id="rId17"/>
    <p:sldId id="261" r:id="rId18"/>
    <p:sldId id="265" r:id="rId19"/>
    <p:sldId id="264" r:id="rId20"/>
    <p:sldId id="805" r:id="rId21"/>
    <p:sldId id="268" r:id="rId22"/>
    <p:sldId id="270" r:id="rId23"/>
    <p:sldId id="271" r:id="rId24"/>
    <p:sldId id="273" r:id="rId25"/>
    <p:sldId id="272" r:id="rId26"/>
    <p:sldId id="269" r:id="rId27"/>
    <p:sldId id="274" r:id="rId28"/>
    <p:sldId id="275" r:id="rId29"/>
    <p:sldId id="724" r:id="rId30"/>
    <p:sldId id="746" r:id="rId31"/>
    <p:sldId id="726" r:id="rId32"/>
    <p:sldId id="750" r:id="rId33"/>
    <p:sldId id="749" r:id="rId34"/>
    <p:sldId id="752" r:id="rId35"/>
    <p:sldId id="753" r:id="rId36"/>
    <p:sldId id="729" r:id="rId37"/>
    <p:sldId id="758" r:id="rId38"/>
    <p:sldId id="761" r:id="rId39"/>
    <p:sldId id="760" r:id="rId40"/>
    <p:sldId id="730" r:id="rId41"/>
    <p:sldId id="762" r:id="rId42"/>
    <p:sldId id="733" r:id="rId43"/>
    <p:sldId id="772" r:id="rId44"/>
    <p:sldId id="773" r:id="rId45"/>
    <p:sldId id="774" r:id="rId46"/>
    <p:sldId id="775" r:id="rId47"/>
    <p:sldId id="776" r:id="rId48"/>
    <p:sldId id="777" r:id="rId49"/>
    <p:sldId id="778" r:id="rId50"/>
    <p:sldId id="789" r:id="rId51"/>
    <p:sldId id="790" r:id="rId52"/>
    <p:sldId id="791" r:id="rId53"/>
    <p:sldId id="734" r:id="rId54"/>
    <p:sldId id="779" r:id="rId55"/>
    <p:sldId id="780" r:id="rId56"/>
    <p:sldId id="782" r:id="rId57"/>
    <p:sldId id="784" r:id="rId58"/>
    <p:sldId id="735" r:id="rId59"/>
    <p:sldId id="783" r:id="rId60"/>
    <p:sldId id="814" r:id="rId61"/>
    <p:sldId id="785" r:id="rId62"/>
    <p:sldId id="815" r:id="rId63"/>
    <p:sldId id="816" r:id="rId64"/>
    <p:sldId id="817" r:id="rId65"/>
    <p:sldId id="818" r:id="rId66"/>
    <p:sldId id="819" r:id="rId67"/>
    <p:sldId id="821" r:id="rId68"/>
    <p:sldId id="820" r:id="rId69"/>
    <p:sldId id="824" r:id="rId70"/>
    <p:sldId id="822" r:id="rId71"/>
    <p:sldId id="823" r:id="rId72"/>
    <p:sldId id="793"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65" autoAdjust="0"/>
  </p:normalViewPr>
  <p:slideViewPr>
    <p:cSldViewPr snapToGrid="0">
      <p:cViewPr varScale="1">
        <p:scale>
          <a:sx n="62" d="100"/>
          <a:sy n="62" d="100"/>
        </p:scale>
        <p:origin x="828"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2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4EFF5-A230-4F01-967D-C36B0CF82D9C}"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AEE5B-9A14-4F09-AA30-646E881BF370}" type="slidenum">
              <a:rPr lang="en-US" smtClean="0"/>
              <a:t>‹#›</a:t>
            </a:fld>
            <a:endParaRPr lang="en-US"/>
          </a:p>
        </p:txBody>
      </p:sp>
    </p:spTree>
    <p:extLst>
      <p:ext uri="{BB962C8B-B14F-4D97-AF65-F5344CB8AC3E}">
        <p14:creationId xmlns:p14="http://schemas.microsoft.com/office/powerpoint/2010/main" val="92209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a:t>
            </a:fld>
            <a:endParaRPr lang="en-US"/>
          </a:p>
        </p:txBody>
      </p:sp>
    </p:spTree>
    <p:extLst>
      <p:ext uri="{BB962C8B-B14F-4D97-AF65-F5344CB8AC3E}">
        <p14:creationId xmlns:p14="http://schemas.microsoft.com/office/powerpoint/2010/main" val="307100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10</a:t>
            </a:fld>
            <a:endParaRPr lang="en-US"/>
          </a:p>
        </p:txBody>
      </p:sp>
    </p:spTree>
    <p:extLst>
      <p:ext uri="{BB962C8B-B14F-4D97-AF65-F5344CB8AC3E}">
        <p14:creationId xmlns:p14="http://schemas.microsoft.com/office/powerpoint/2010/main" val="294516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11</a:t>
            </a:fld>
            <a:endParaRPr lang="en-US"/>
          </a:p>
        </p:txBody>
      </p:sp>
    </p:spTree>
    <p:extLst>
      <p:ext uri="{BB962C8B-B14F-4D97-AF65-F5344CB8AC3E}">
        <p14:creationId xmlns:p14="http://schemas.microsoft.com/office/powerpoint/2010/main" val="26301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12</a:t>
            </a:fld>
            <a:endParaRPr lang="en-US"/>
          </a:p>
        </p:txBody>
      </p:sp>
    </p:spTree>
    <p:extLst>
      <p:ext uri="{BB962C8B-B14F-4D97-AF65-F5344CB8AC3E}">
        <p14:creationId xmlns:p14="http://schemas.microsoft.com/office/powerpoint/2010/main" val="333261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13</a:t>
            </a:fld>
            <a:endParaRPr lang="en-US"/>
          </a:p>
        </p:txBody>
      </p:sp>
    </p:spTree>
    <p:extLst>
      <p:ext uri="{BB962C8B-B14F-4D97-AF65-F5344CB8AC3E}">
        <p14:creationId xmlns:p14="http://schemas.microsoft.com/office/powerpoint/2010/main" val="134236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14</a:t>
            </a:fld>
            <a:endParaRPr lang="en-US"/>
          </a:p>
        </p:txBody>
      </p:sp>
    </p:spTree>
    <p:extLst>
      <p:ext uri="{BB962C8B-B14F-4D97-AF65-F5344CB8AC3E}">
        <p14:creationId xmlns:p14="http://schemas.microsoft.com/office/powerpoint/2010/main" val="307599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15</a:t>
            </a:fld>
            <a:endParaRPr lang="en-US"/>
          </a:p>
        </p:txBody>
      </p:sp>
    </p:spTree>
    <p:extLst>
      <p:ext uri="{BB962C8B-B14F-4D97-AF65-F5344CB8AC3E}">
        <p14:creationId xmlns:p14="http://schemas.microsoft.com/office/powerpoint/2010/main" val="1309336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16</a:t>
            </a:fld>
            <a:endParaRPr lang="en-US"/>
          </a:p>
        </p:txBody>
      </p:sp>
    </p:spTree>
    <p:extLst>
      <p:ext uri="{BB962C8B-B14F-4D97-AF65-F5344CB8AC3E}">
        <p14:creationId xmlns:p14="http://schemas.microsoft.com/office/powerpoint/2010/main" val="3104034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17</a:t>
            </a:fld>
            <a:endParaRPr lang="en-US"/>
          </a:p>
        </p:txBody>
      </p:sp>
    </p:spTree>
    <p:extLst>
      <p:ext uri="{BB962C8B-B14F-4D97-AF65-F5344CB8AC3E}">
        <p14:creationId xmlns:p14="http://schemas.microsoft.com/office/powerpoint/2010/main" val="2672678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18</a:t>
            </a:fld>
            <a:endParaRPr lang="en-US"/>
          </a:p>
        </p:txBody>
      </p:sp>
    </p:spTree>
    <p:extLst>
      <p:ext uri="{BB962C8B-B14F-4D97-AF65-F5344CB8AC3E}">
        <p14:creationId xmlns:p14="http://schemas.microsoft.com/office/powerpoint/2010/main" val="3506580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19</a:t>
            </a:fld>
            <a:endParaRPr lang="en-US"/>
          </a:p>
        </p:txBody>
      </p:sp>
    </p:spTree>
    <p:extLst>
      <p:ext uri="{BB962C8B-B14F-4D97-AF65-F5344CB8AC3E}">
        <p14:creationId xmlns:p14="http://schemas.microsoft.com/office/powerpoint/2010/main" val="121132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a:t>
            </a:fld>
            <a:endParaRPr lang="en-US"/>
          </a:p>
        </p:txBody>
      </p:sp>
    </p:spTree>
    <p:extLst>
      <p:ext uri="{BB962C8B-B14F-4D97-AF65-F5344CB8AC3E}">
        <p14:creationId xmlns:p14="http://schemas.microsoft.com/office/powerpoint/2010/main" val="63446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20</a:t>
            </a:fld>
            <a:endParaRPr lang="en-US"/>
          </a:p>
        </p:txBody>
      </p:sp>
    </p:spTree>
    <p:extLst>
      <p:ext uri="{BB962C8B-B14F-4D97-AF65-F5344CB8AC3E}">
        <p14:creationId xmlns:p14="http://schemas.microsoft.com/office/powerpoint/2010/main" val="814372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21</a:t>
            </a:fld>
            <a:endParaRPr lang="en-US"/>
          </a:p>
        </p:txBody>
      </p:sp>
    </p:spTree>
    <p:extLst>
      <p:ext uri="{BB962C8B-B14F-4D97-AF65-F5344CB8AC3E}">
        <p14:creationId xmlns:p14="http://schemas.microsoft.com/office/powerpoint/2010/main" val="1669400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22</a:t>
            </a:fld>
            <a:endParaRPr lang="en-US"/>
          </a:p>
        </p:txBody>
      </p:sp>
    </p:spTree>
    <p:extLst>
      <p:ext uri="{BB962C8B-B14F-4D97-AF65-F5344CB8AC3E}">
        <p14:creationId xmlns:p14="http://schemas.microsoft.com/office/powerpoint/2010/main" val="3388537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23</a:t>
            </a:fld>
            <a:endParaRPr lang="en-US"/>
          </a:p>
        </p:txBody>
      </p:sp>
    </p:spTree>
    <p:extLst>
      <p:ext uri="{BB962C8B-B14F-4D97-AF65-F5344CB8AC3E}">
        <p14:creationId xmlns:p14="http://schemas.microsoft.com/office/powerpoint/2010/main" val="3129429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24</a:t>
            </a:fld>
            <a:endParaRPr lang="en-US"/>
          </a:p>
        </p:txBody>
      </p:sp>
    </p:spTree>
    <p:extLst>
      <p:ext uri="{BB962C8B-B14F-4D97-AF65-F5344CB8AC3E}">
        <p14:creationId xmlns:p14="http://schemas.microsoft.com/office/powerpoint/2010/main" val="2478211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25</a:t>
            </a:fld>
            <a:endParaRPr lang="en-US"/>
          </a:p>
        </p:txBody>
      </p:sp>
    </p:spTree>
    <p:extLst>
      <p:ext uri="{BB962C8B-B14F-4D97-AF65-F5344CB8AC3E}">
        <p14:creationId xmlns:p14="http://schemas.microsoft.com/office/powerpoint/2010/main" val="719409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26</a:t>
            </a:fld>
            <a:endParaRPr lang="en-US"/>
          </a:p>
        </p:txBody>
      </p:sp>
    </p:spTree>
    <p:extLst>
      <p:ext uri="{BB962C8B-B14F-4D97-AF65-F5344CB8AC3E}">
        <p14:creationId xmlns:p14="http://schemas.microsoft.com/office/powerpoint/2010/main" val="1533969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27</a:t>
            </a:fld>
            <a:endParaRPr lang="en-US"/>
          </a:p>
        </p:txBody>
      </p:sp>
    </p:spTree>
    <p:extLst>
      <p:ext uri="{BB962C8B-B14F-4D97-AF65-F5344CB8AC3E}">
        <p14:creationId xmlns:p14="http://schemas.microsoft.com/office/powerpoint/2010/main" val="267225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28</a:t>
            </a:fld>
            <a:endParaRPr lang="en-US"/>
          </a:p>
        </p:txBody>
      </p:sp>
    </p:spTree>
    <p:extLst>
      <p:ext uri="{BB962C8B-B14F-4D97-AF65-F5344CB8AC3E}">
        <p14:creationId xmlns:p14="http://schemas.microsoft.com/office/powerpoint/2010/main" val="3505268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29</a:t>
            </a:fld>
            <a:endParaRPr lang="en-US"/>
          </a:p>
        </p:txBody>
      </p:sp>
    </p:spTree>
    <p:extLst>
      <p:ext uri="{BB962C8B-B14F-4D97-AF65-F5344CB8AC3E}">
        <p14:creationId xmlns:p14="http://schemas.microsoft.com/office/powerpoint/2010/main" val="311417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a:t>
            </a:fld>
            <a:endParaRPr lang="en-US"/>
          </a:p>
        </p:txBody>
      </p:sp>
    </p:spTree>
    <p:extLst>
      <p:ext uri="{BB962C8B-B14F-4D97-AF65-F5344CB8AC3E}">
        <p14:creationId xmlns:p14="http://schemas.microsoft.com/office/powerpoint/2010/main" val="1023424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30</a:t>
            </a:fld>
            <a:endParaRPr lang="en-US"/>
          </a:p>
        </p:txBody>
      </p:sp>
    </p:spTree>
    <p:extLst>
      <p:ext uri="{BB962C8B-B14F-4D97-AF65-F5344CB8AC3E}">
        <p14:creationId xmlns:p14="http://schemas.microsoft.com/office/powerpoint/2010/main" val="2226439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31</a:t>
            </a:fld>
            <a:endParaRPr lang="en-US"/>
          </a:p>
        </p:txBody>
      </p:sp>
    </p:spTree>
    <p:extLst>
      <p:ext uri="{BB962C8B-B14F-4D97-AF65-F5344CB8AC3E}">
        <p14:creationId xmlns:p14="http://schemas.microsoft.com/office/powerpoint/2010/main" val="3018894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32</a:t>
            </a:fld>
            <a:endParaRPr lang="en-US"/>
          </a:p>
        </p:txBody>
      </p:sp>
    </p:spTree>
    <p:extLst>
      <p:ext uri="{BB962C8B-B14F-4D97-AF65-F5344CB8AC3E}">
        <p14:creationId xmlns:p14="http://schemas.microsoft.com/office/powerpoint/2010/main" val="3725122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33</a:t>
            </a:fld>
            <a:endParaRPr lang="en-US"/>
          </a:p>
        </p:txBody>
      </p:sp>
    </p:spTree>
    <p:extLst>
      <p:ext uri="{BB962C8B-B14F-4D97-AF65-F5344CB8AC3E}">
        <p14:creationId xmlns:p14="http://schemas.microsoft.com/office/powerpoint/2010/main" val="284591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34</a:t>
            </a:fld>
            <a:endParaRPr lang="en-US"/>
          </a:p>
        </p:txBody>
      </p:sp>
    </p:spTree>
    <p:extLst>
      <p:ext uri="{BB962C8B-B14F-4D97-AF65-F5344CB8AC3E}">
        <p14:creationId xmlns:p14="http://schemas.microsoft.com/office/powerpoint/2010/main" val="4108776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35</a:t>
            </a:fld>
            <a:endParaRPr lang="en-US"/>
          </a:p>
        </p:txBody>
      </p:sp>
    </p:spTree>
    <p:extLst>
      <p:ext uri="{BB962C8B-B14F-4D97-AF65-F5344CB8AC3E}">
        <p14:creationId xmlns:p14="http://schemas.microsoft.com/office/powerpoint/2010/main" val="2289576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36</a:t>
            </a:fld>
            <a:endParaRPr lang="en-US"/>
          </a:p>
        </p:txBody>
      </p:sp>
    </p:spTree>
    <p:extLst>
      <p:ext uri="{BB962C8B-B14F-4D97-AF65-F5344CB8AC3E}">
        <p14:creationId xmlns:p14="http://schemas.microsoft.com/office/powerpoint/2010/main" val="30028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37</a:t>
            </a:fld>
            <a:endParaRPr lang="en-US"/>
          </a:p>
        </p:txBody>
      </p:sp>
    </p:spTree>
    <p:extLst>
      <p:ext uri="{BB962C8B-B14F-4D97-AF65-F5344CB8AC3E}">
        <p14:creationId xmlns:p14="http://schemas.microsoft.com/office/powerpoint/2010/main" val="2864005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38</a:t>
            </a:fld>
            <a:endParaRPr lang="en-US"/>
          </a:p>
        </p:txBody>
      </p:sp>
    </p:spTree>
    <p:extLst>
      <p:ext uri="{BB962C8B-B14F-4D97-AF65-F5344CB8AC3E}">
        <p14:creationId xmlns:p14="http://schemas.microsoft.com/office/powerpoint/2010/main" val="3705829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39</a:t>
            </a:fld>
            <a:endParaRPr lang="en-US"/>
          </a:p>
        </p:txBody>
      </p:sp>
    </p:spTree>
    <p:extLst>
      <p:ext uri="{BB962C8B-B14F-4D97-AF65-F5344CB8AC3E}">
        <p14:creationId xmlns:p14="http://schemas.microsoft.com/office/powerpoint/2010/main" val="174233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a:t>
            </a:fld>
            <a:endParaRPr lang="en-US"/>
          </a:p>
        </p:txBody>
      </p:sp>
    </p:spTree>
    <p:extLst>
      <p:ext uri="{BB962C8B-B14F-4D97-AF65-F5344CB8AC3E}">
        <p14:creationId xmlns:p14="http://schemas.microsoft.com/office/powerpoint/2010/main" val="3449890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40</a:t>
            </a:fld>
            <a:endParaRPr lang="en-US"/>
          </a:p>
        </p:txBody>
      </p:sp>
    </p:spTree>
    <p:extLst>
      <p:ext uri="{BB962C8B-B14F-4D97-AF65-F5344CB8AC3E}">
        <p14:creationId xmlns:p14="http://schemas.microsoft.com/office/powerpoint/2010/main" val="2199714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41</a:t>
            </a:fld>
            <a:endParaRPr lang="en-US"/>
          </a:p>
        </p:txBody>
      </p:sp>
    </p:spTree>
    <p:extLst>
      <p:ext uri="{BB962C8B-B14F-4D97-AF65-F5344CB8AC3E}">
        <p14:creationId xmlns:p14="http://schemas.microsoft.com/office/powerpoint/2010/main" val="4021900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All eighth grade (8</a:t>
            </a:r>
            <a:r>
              <a:rPr lang="en-US" sz="1200" kern="1200" baseline="30000">
                <a:solidFill>
                  <a:schemeClr val="tx1"/>
                </a:solidFill>
                <a:effectLst/>
                <a:latin typeface="+mn-lt"/>
                <a:ea typeface="+mn-ea"/>
                <a:cs typeface="+mn-cs"/>
              </a:rPr>
              <a:t>th</a:t>
            </a:r>
            <a:r>
              <a:rPr lang="en-US" sz="1200" kern="1200">
                <a:solidFill>
                  <a:schemeClr val="tx1"/>
                </a:solidFill>
                <a:effectLst/>
                <a:latin typeface="+mn-lt"/>
                <a:ea typeface="+mn-ea"/>
                <a:cs typeface="+mn-cs"/>
              </a:rPr>
              <a:t>) students,</a:t>
            </a:r>
            <a:r>
              <a:rPr lang="en-US" sz="1200" kern="1200" baseline="0">
                <a:solidFill>
                  <a:schemeClr val="tx1"/>
                </a:solidFill>
                <a:effectLst/>
                <a:latin typeface="+mn-lt"/>
                <a:ea typeface="+mn-ea"/>
                <a:cs typeface="+mn-cs"/>
              </a:rPr>
              <a:t> are expected to </a:t>
            </a:r>
            <a:r>
              <a:rPr lang="en-US" sz="1200" kern="1200">
                <a:solidFill>
                  <a:schemeClr val="tx1"/>
                </a:solidFill>
                <a:effectLst/>
                <a:latin typeface="+mn-lt"/>
                <a:ea typeface="+mn-ea"/>
                <a:cs typeface="+mn-cs"/>
              </a:rPr>
              <a:t>develop an initial Four-Year Plan of Study prior to entering high school. Schools will collaborate</a:t>
            </a:r>
            <a:r>
              <a:rPr lang="en-US" sz="1200" kern="1200" baseline="0">
                <a:solidFill>
                  <a:schemeClr val="tx1"/>
                </a:solidFill>
                <a:effectLst/>
                <a:latin typeface="+mn-lt"/>
                <a:ea typeface="+mn-ea"/>
                <a:cs typeface="+mn-cs"/>
              </a:rPr>
              <a:t> with SPED staff regarding students with an IEP.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Alignment</a:t>
            </a:r>
            <a:r>
              <a:rPr lang="en-US" sz="1200" kern="1200">
                <a:solidFill>
                  <a:schemeClr val="tx1"/>
                </a:solidFill>
                <a:effectLst/>
                <a:latin typeface="+mn-lt"/>
                <a:ea typeface="+mn-ea"/>
                <a:cs typeface="+mn-cs"/>
              </a:rPr>
              <a:t>: TN High School Policy 2.103; Board Policy 5004,</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Priority 2: Improve Postsecondary Readiness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3392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Open Sans"/>
              </a:rPr>
              <a:t>Pre-work Activities include the Strengths Explorer Assessment and Preparing for Course Planning Registration Survey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Open Sans"/>
              </a:rPr>
              <a:t>Schools will provide additional opportunities to</a:t>
            </a:r>
            <a:r>
              <a:rPr lang="en-US" sz="1200" baseline="0">
                <a:latin typeface="Open Sans"/>
              </a:rPr>
              <a:t> complete plan as necessary. </a:t>
            </a:r>
          </a:p>
          <a:p>
            <a:pPr marL="0" marR="0" indent="0" algn="l" defTabSz="914400" rtl="0" eaLnBrk="1" fontAlgn="auto" latinLnBrk="0" hangingPunct="1">
              <a:lnSpc>
                <a:spcPct val="100000"/>
              </a:lnSpc>
              <a:spcBef>
                <a:spcPts val="0"/>
              </a:spcBef>
              <a:spcAft>
                <a:spcPts val="0"/>
              </a:spcAft>
              <a:buClrTx/>
              <a:buSzTx/>
              <a:buFontTx/>
              <a:buNone/>
              <a:tabLst/>
              <a:defRPr/>
            </a:pPr>
            <a:r>
              <a:rPr lang="en-US" b="1"/>
              <a:t>Options for providing parent/guardian copy of student course plan: </a:t>
            </a:r>
            <a:r>
              <a:rPr lang="en-US"/>
              <a:t>Email copy to parents,</a:t>
            </a:r>
            <a:r>
              <a:rPr lang="en-US" baseline="0"/>
              <a:t> </a:t>
            </a:r>
            <a:r>
              <a:rPr lang="en-US"/>
              <a:t>Print-out send to parents, Print-out upon parent request,</a:t>
            </a:r>
            <a:r>
              <a:rPr lang="en-US" baseline="0"/>
              <a:t> </a:t>
            </a:r>
            <a:r>
              <a:rPr lang="en-US"/>
              <a:t>Parent review via students account and complete Acknowledgement Survey Link</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90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Open Sans"/>
              </a:rPr>
              <a:t>Pre-work Activities include the Strengths Explorer Assessment and Preparing for Course Planning Registration Survey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Open Sans"/>
              </a:rPr>
              <a:t>Schools will provide additional opportunities to</a:t>
            </a:r>
            <a:r>
              <a:rPr lang="en-US" sz="1200" baseline="0">
                <a:latin typeface="Open Sans"/>
              </a:rPr>
              <a:t> complete plan as necessary. </a:t>
            </a:r>
          </a:p>
          <a:p>
            <a:pPr marL="0" marR="0" indent="0" algn="l" defTabSz="914400" rtl="0" eaLnBrk="1" fontAlgn="auto" latinLnBrk="0" hangingPunct="1">
              <a:lnSpc>
                <a:spcPct val="100000"/>
              </a:lnSpc>
              <a:spcBef>
                <a:spcPts val="0"/>
              </a:spcBef>
              <a:spcAft>
                <a:spcPts val="0"/>
              </a:spcAft>
              <a:buClrTx/>
              <a:buSzTx/>
              <a:buFontTx/>
              <a:buNone/>
              <a:tabLst/>
              <a:defRPr/>
            </a:pPr>
            <a:r>
              <a:rPr lang="en-US" b="1"/>
              <a:t>Options for providing parent/guardian copy of student course plan: </a:t>
            </a:r>
            <a:r>
              <a:rPr lang="en-US"/>
              <a:t>Email copy to parents,</a:t>
            </a:r>
            <a:r>
              <a:rPr lang="en-US" baseline="0"/>
              <a:t> </a:t>
            </a:r>
            <a:r>
              <a:rPr lang="en-US"/>
              <a:t>Print-out send to parents, Print-out upon parent request,</a:t>
            </a:r>
            <a:r>
              <a:rPr lang="en-US" baseline="0"/>
              <a:t> </a:t>
            </a:r>
            <a:r>
              <a:rPr lang="en-US"/>
              <a:t>Parent review via students account and complete Acknowledgement Survey Link</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073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Sufficient notice should be provided</a:t>
            </a:r>
            <a:r>
              <a:rPr lang="en-US" baseline="0"/>
              <a:t> by school regarding parent meeting and </a:t>
            </a:r>
            <a:r>
              <a:rPr lang="en-US">
                <a:latin typeface="Century Schoolbook" panose="02040604050505020304" pitchFamily="18" charset="0"/>
              </a:rPr>
              <a:t>School will share a specific start/end date</a:t>
            </a:r>
            <a:r>
              <a:rPr lang="en-US" baseline="0">
                <a:latin typeface="Century Schoolbook" panose="02040604050505020304" pitchFamily="18" charset="0"/>
              </a:rPr>
              <a:t> when sessions will occur for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Open Sans"/>
              </a:rPr>
              <a:t>School will proceed with the approval process and share how a copy of the plan can be obtained on or before </a:t>
            </a:r>
            <a:r>
              <a:rPr lang="en-US" sz="1200">
                <a:solidFill>
                  <a:srgbClr val="EA1A04"/>
                </a:solidFill>
                <a:latin typeface="Open Sans"/>
              </a:rPr>
              <a:t>June 11</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270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Sufficient notice should be provided</a:t>
            </a:r>
            <a:r>
              <a:rPr lang="en-US" baseline="0"/>
              <a:t> by school regarding parent meeting and </a:t>
            </a:r>
            <a:r>
              <a:rPr lang="en-US">
                <a:latin typeface="Century Schoolbook" panose="02040604050505020304" pitchFamily="18" charset="0"/>
              </a:rPr>
              <a:t>School will share a specific start/end date</a:t>
            </a:r>
            <a:r>
              <a:rPr lang="en-US" baseline="0">
                <a:latin typeface="Century Schoolbook" panose="02040604050505020304" pitchFamily="18" charset="0"/>
              </a:rPr>
              <a:t> when sessions will occur for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Open Sans"/>
              </a:rPr>
              <a:t>School will proceed with the approval process and share how a copy of the plan can be obtained on or before </a:t>
            </a:r>
            <a:r>
              <a:rPr lang="en-US" sz="1200">
                <a:solidFill>
                  <a:srgbClr val="EA1A04"/>
                </a:solidFill>
                <a:latin typeface="Open Sans"/>
              </a:rPr>
              <a:t>June 11</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228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47</a:t>
            </a:fld>
            <a:endParaRPr lang="en-US"/>
          </a:p>
        </p:txBody>
      </p:sp>
    </p:spTree>
    <p:extLst>
      <p:ext uri="{BB962C8B-B14F-4D97-AF65-F5344CB8AC3E}">
        <p14:creationId xmlns:p14="http://schemas.microsoft.com/office/powerpoint/2010/main" val="4223533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48</a:t>
            </a:fld>
            <a:endParaRPr lang="en-US"/>
          </a:p>
        </p:txBody>
      </p:sp>
    </p:spTree>
    <p:extLst>
      <p:ext uri="{BB962C8B-B14F-4D97-AF65-F5344CB8AC3E}">
        <p14:creationId xmlns:p14="http://schemas.microsoft.com/office/powerpoint/2010/main" val="5433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DABBE-F1E8-493A-9CC0-574E0F32EA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94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a:t>
            </a:r>
            <a:r>
              <a:rPr lang="en-US" baseline="0"/>
              <a:t> are we here?  The purpose of this family data night is to </a:t>
            </a:r>
            <a:r>
              <a:rPr lang="en-US" baseline="0">
                <a:latin typeface="Roboto Condensed"/>
                <a:cs typeface="Calibri" panose="020F0502020204030204" pitchFamily="34" charset="0"/>
              </a:rPr>
              <a:t>i</a:t>
            </a:r>
            <a:r>
              <a:rPr lang="en-US">
                <a:latin typeface="Roboto Condensed"/>
                <a:ea typeface="Calibri" panose="020F0502020204030204" pitchFamily="34" charset="0"/>
                <a:cs typeface="Calibri" panose="020F0502020204030204" pitchFamily="34" charset="0"/>
              </a:rPr>
              <a:t>nform parents on student progress with various assessments</a:t>
            </a:r>
            <a:r>
              <a:rPr lang="en-US">
                <a:latin typeface="Roboto Condensed"/>
                <a:ea typeface="Calibri" panose="020F0502020204030204" pitchFamily="34" charset="0"/>
                <a:cs typeface="Times New Roman" panose="02020603050405020304" pitchFamily="18" charset="0"/>
              </a:rPr>
              <a:t>,</a:t>
            </a:r>
            <a:r>
              <a:rPr lang="en-US" baseline="0">
                <a:latin typeface="Roboto Condensed"/>
                <a:ea typeface="Calibri" panose="020F0502020204030204" pitchFamily="34" charset="0"/>
                <a:cs typeface="Times New Roman" panose="02020603050405020304" pitchFamily="18" charset="0"/>
              </a:rPr>
              <a:t> p</a:t>
            </a:r>
            <a:r>
              <a:rPr lang="en-US">
                <a:latin typeface="Roboto Condensed"/>
                <a:ea typeface="Calibri" panose="020F0502020204030204" pitchFamily="34" charset="0"/>
                <a:cs typeface="Calibri" panose="020F0502020204030204" pitchFamily="34" charset="0"/>
              </a:rPr>
              <a:t>rovide guidance on how to read data reports,</a:t>
            </a:r>
            <a:r>
              <a:rPr lang="en-US" baseline="0">
                <a:latin typeface="Roboto Condensed"/>
                <a:ea typeface="Calibri" panose="020F0502020204030204" pitchFamily="34" charset="0"/>
                <a:cs typeface="Calibri" panose="020F0502020204030204" pitchFamily="34" charset="0"/>
              </a:rPr>
              <a:t> and p</a:t>
            </a:r>
            <a:r>
              <a:rPr lang="en-US">
                <a:latin typeface="Roboto Condensed"/>
                <a:ea typeface="Calibri" panose="020F0502020204030204" pitchFamily="34" charset="0"/>
                <a:cs typeface="Calibri" panose="020F0502020204030204" pitchFamily="34" charset="0"/>
              </a:rPr>
              <a:t>rovide recommendations on how to assist students.</a:t>
            </a:r>
            <a:endParaRPr lang="en-US">
              <a:latin typeface="Roboto Condensed"/>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058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50</a:t>
            </a:fld>
            <a:endParaRPr lang="en-US"/>
          </a:p>
        </p:txBody>
      </p:sp>
    </p:spTree>
    <p:extLst>
      <p:ext uri="{BB962C8B-B14F-4D97-AF65-F5344CB8AC3E}">
        <p14:creationId xmlns:p14="http://schemas.microsoft.com/office/powerpoint/2010/main" val="28829696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056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36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6538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8277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55</a:t>
            </a:fld>
            <a:endParaRPr lang="en-US"/>
          </a:p>
        </p:txBody>
      </p:sp>
    </p:spTree>
    <p:extLst>
      <p:ext uri="{BB962C8B-B14F-4D97-AF65-F5344CB8AC3E}">
        <p14:creationId xmlns:p14="http://schemas.microsoft.com/office/powerpoint/2010/main" val="2094166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36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AEE5B-9A14-4F09-AA30-646E881BF3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28662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183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29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6</a:t>
            </a:fld>
            <a:endParaRPr lang="en-US"/>
          </a:p>
        </p:txBody>
      </p:sp>
    </p:spTree>
    <p:extLst>
      <p:ext uri="{BB962C8B-B14F-4D97-AF65-F5344CB8AC3E}">
        <p14:creationId xmlns:p14="http://schemas.microsoft.com/office/powerpoint/2010/main" val="38883065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184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6541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831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3940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165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0798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66</a:t>
            </a:fld>
            <a:endParaRPr lang="en-US"/>
          </a:p>
        </p:txBody>
      </p:sp>
    </p:spTree>
    <p:extLst>
      <p:ext uri="{BB962C8B-B14F-4D97-AF65-F5344CB8AC3E}">
        <p14:creationId xmlns:p14="http://schemas.microsoft.com/office/powerpoint/2010/main" val="23153505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3735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6D940-D0E6-40E4-BE0D-160E63F25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208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69</a:t>
            </a:fld>
            <a:endParaRPr lang="en-US"/>
          </a:p>
        </p:txBody>
      </p:sp>
    </p:spTree>
    <p:extLst>
      <p:ext uri="{BB962C8B-B14F-4D97-AF65-F5344CB8AC3E}">
        <p14:creationId xmlns:p14="http://schemas.microsoft.com/office/powerpoint/2010/main" val="288390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7</a:t>
            </a:fld>
            <a:endParaRPr lang="en-US"/>
          </a:p>
        </p:txBody>
      </p:sp>
    </p:spTree>
    <p:extLst>
      <p:ext uri="{BB962C8B-B14F-4D97-AF65-F5344CB8AC3E}">
        <p14:creationId xmlns:p14="http://schemas.microsoft.com/office/powerpoint/2010/main" val="21549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8</a:t>
            </a:fld>
            <a:endParaRPr lang="en-US"/>
          </a:p>
        </p:txBody>
      </p:sp>
    </p:spTree>
    <p:extLst>
      <p:ext uri="{BB962C8B-B14F-4D97-AF65-F5344CB8AC3E}">
        <p14:creationId xmlns:p14="http://schemas.microsoft.com/office/powerpoint/2010/main" val="2698284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9</a:t>
            </a:fld>
            <a:endParaRPr lang="en-US"/>
          </a:p>
        </p:txBody>
      </p:sp>
    </p:spTree>
    <p:extLst>
      <p:ext uri="{BB962C8B-B14F-4D97-AF65-F5344CB8AC3E}">
        <p14:creationId xmlns:p14="http://schemas.microsoft.com/office/powerpoint/2010/main" val="101219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AB62-DEE9-40AB-A514-5B8508080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1DEA-F7AB-4AAF-BED4-E3C90D661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CB560-4A0C-4B59-8562-5E3A306B5CCD}"/>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5" name="Footer Placeholder 4">
            <a:extLst>
              <a:ext uri="{FF2B5EF4-FFF2-40B4-BE49-F238E27FC236}">
                <a16:creationId xmlns:a16="http://schemas.microsoft.com/office/drawing/2014/main" id="{D9742050-AA4A-42B0-AE50-A41144AAB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55E53-6950-4E71-828E-BBDEE8F7D0C7}"/>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385076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0DAE-6978-4D13-BB8C-D4D45E9949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3A8E8-46D5-466B-A123-BF80A8EC23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9A7DE-5AF5-448A-B457-CCEE0EC531E8}"/>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5" name="Footer Placeholder 4">
            <a:extLst>
              <a:ext uri="{FF2B5EF4-FFF2-40B4-BE49-F238E27FC236}">
                <a16:creationId xmlns:a16="http://schemas.microsoft.com/office/drawing/2014/main" id="{3DA8433D-5F25-4FA3-BF8A-DA41C05B5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A33FA-933E-4231-9EDF-F16770077AA7}"/>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405194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106E20-6162-4243-9819-7591777B68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B849D8-286E-4B16-A660-FC33EBB3AF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8286C-517B-4C02-A31F-02F59BAFEF18}"/>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5" name="Footer Placeholder 4">
            <a:extLst>
              <a:ext uri="{FF2B5EF4-FFF2-40B4-BE49-F238E27FC236}">
                <a16:creationId xmlns:a16="http://schemas.microsoft.com/office/drawing/2014/main" id="{05679ACC-7264-4547-812A-7A87990FC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35300-DA67-4D14-9506-FA55CA31DCBE}"/>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237282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AF0B-849F-46B4-9F01-3300B93F9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BC5E6-3469-4B5A-B4F5-27A85AC64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66664-7EDE-4ED7-9FEE-AC095BCE0A29}"/>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5" name="Footer Placeholder 4">
            <a:extLst>
              <a:ext uri="{FF2B5EF4-FFF2-40B4-BE49-F238E27FC236}">
                <a16:creationId xmlns:a16="http://schemas.microsoft.com/office/drawing/2014/main" id="{A211BF3F-5581-433A-B6C4-E634FA17E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0FA7D-93E3-493B-9DD8-988595A98B61}"/>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45556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C8AE-AD2F-48FF-A29C-7327279688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ACBCC1-9EFF-4C52-89AE-3BB8464D51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66319-FE19-4386-9335-E2E3F36E5E29}"/>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5" name="Footer Placeholder 4">
            <a:extLst>
              <a:ext uri="{FF2B5EF4-FFF2-40B4-BE49-F238E27FC236}">
                <a16:creationId xmlns:a16="http://schemas.microsoft.com/office/drawing/2014/main" id="{0C5F559A-38A4-48D8-B728-B233E3177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4ACE3-5B35-43E7-A531-8F4C55F0CEB6}"/>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364828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9260-D1D0-4E01-8F8E-79AFE76B2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DEEBEE-EE12-4B0D-80EA-9CAA03BE2B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31491-8FDC-4790-9F85-446CC70EB2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DC0E72-EAB9-4DF1-8FD4-76E734A87270}"/>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6" name="Footer Placeholder 5">
            <a:extLst>
              <a:ext uri="{FF2B5EF4-FFF2-40B4-BE49-F238E27FC236}">
                <a16:creationId xmlns:a16="http://schemas.microsoft.com/office/drawing/2014/main" id="{654FDA23-8D73-4918-99AE-7499F52AB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A16E-9708-41A3-964D-E4936BEEB5E4}"/>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42181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CFEA-6728-47EC-9A49-886FB94CA9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E4EEDA-54B3-4CC9-B3A7-28ADFB0BC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F440F-C791-40FB-BA43-7B6ECB20A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94B61A-3A23-42DF-9323-A44E9A70F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6B7AA-60B6-406D-999C-87A3A531B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9065C-05E2-4716-9158-F08DB65D522A}"/>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8" name="Footer Placeholder 7">
            <a:extLst>
              <a:ext uri="{FF2B5EF4-FFF2-40B4-BE49-F238E27FC236}">
                <a16:creationId xmlns:a16="http://schemas.microsoft.com/office/drawing/2014/main" id="{0AACD5AC-EABD-4AEC-9B97-7FA7E1A21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8EC059-98C5-4FDD-8572-B6637A8D87AE}"/>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243383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623D-D35B-414D-B438-5C409C7D0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FEC2B-AFF5-4488-9FDE-629C14FB1582}"/>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4" name="Footer Placeholder 3">
            <a:extLst>
              <a:ext uri="{FF2B5EF4-FFF2-40B4-BE49-F238E27FC236}">
                <a16:creationId xmlns:a16="http://schemas.microsoft.com/office/drawing/2014/main" id="{A57D6C7F-A959-4845-B2EB-915345EBD1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4F738-FF4D-4E4B-9DA6-86C800EE4CBB}"/>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357889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3C418-2CA6-40A5-AF09-D1DDDB094EF7}"/>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3" name="Footer Placeholder 2">
            <a:extLst>
              <a:ext uri="{FF2B5EF4-FFF2-40B4-BE49-F238E27FC236}">
                <a16:creationId xmlns:a16="http://schemas.microsoft.com/office/drawing/2014/main" id="{736EFD0B-3CB9-437F-9FD0-063EA5B601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451C7-DFE2-4AA5-AC35-7749B07709FD}"/>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203754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5992-7EE8-4C93-A164-F5542B664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19494-6ED9-4520-8290-F2F958ED1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5EEFEF-B513-4461-AF49-E942FC1F5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EF0D62-91D8-4796-A0E2-8754EA67911C}"/>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6" name="Footer Placeholder 5">
            <a:extLst>
              <a:ext uri="{FF2B5EF4-FFF2-40B4-BE49-F238E27FC236}">
                <a16:creationId xmlns:a16="http://schemas.microsoft.com/office/drawing/2014/main" id="{26BB42CD-1319-49CA-81C2-0E66BAE9B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1E35B-5987-4FEC-B6BE-D906CCEE246E}"/>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215779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2CCD-1B3A-42E1-85D7-F0A7115F1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841C18-AE4B-4F55-80FA-01E6699831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8D710A-2F06-4A4C-AE67-B2B1C11E6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80EB7-02D2-44C6-BC6D-D6A1FCB85861}"/>
              </a:ext>
            </a:extLst>
          </p:cNvPr>
          <p:cNvSpPr>
            <a:spLocks noGrp="1"/>
          </p:cNvSpPr>
          <p:nvPr>
            <p:ph type="dt" sz="half" idx="10"/>
          </p:nvPr>
        </p:nvSpPr>
        <p:spPr/>
        <p:txBody>
          <a:bodyPr/>
          <a:lstStyle/>
          <a:p>
            <a:fld id="{89DF87B8-9A56-435D-B164-6E053A7F9863}" type="datetimeFigureOut">
              <a:rPr lang="en-US" smtClean="0"/>
              <a:t>11/15/2022</a:t>
            </a:fld>
            <a:endParaRPr lang="en-US"/>
          </a:p>
        </p:txBody>
      </p:sp>
      <p:sp>
        <p:nvSpPr>
          <p:cNvPr id="6" name="Footer Placeholder 5">
            <a:extLst>
              <a:ext uri="{FF2B5EF4-FFF2-40B4-BE49-F238E27FC236}">
                <a16:creationId xmlns:a16="http://schemas.microsoft.com/office/drawing/2014/main" id="{2E027F6A-0A9C-43A4-AC19-074ED8815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1B58F-378B-424D-8518-E3F7435FAC1D}"/>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171715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48119C-59BB-47BD-BF44-726C7A063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C636DC-9400-4C1C-BB6A-96990649C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D26E1-D920-48AE-B70A-3EBB7A4E54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F87B8-9A56-435D-B164-6E053A7F9863}" type="datetimeFigureOut">
              <a:rPr lang="en-US" smtClean="0"/>
              <a:t>11/15/2022</a:t>
            </a:fld>
            <a:endParaRPr lang="en-US"/>
          </a:p>
        </p:txBody>
      </p:sp>
      <p:sp>
        <p:nvSpPr>
          <p:cNvPr id="5" name="Footer Placeholder 4">
            <a:extLst>
              <a:ext uri="{FF2B5EF4-FFF2-40B4-BE49-F238E27FC236}">
                <a16:creationId xmlns:a16="http://schemas.microsoft.com/office/drawing/2014/main" id="{72A76679-57DC-4DB3-960B-5EB9E16CD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DEDD15-9BB0-4C29-8544-74F1B625C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8613E-FF71-4517-AA57-FEED93EA77BD}" type="slidenum">
              <a:rPr lang="en-US" smtClean="0"/>
              <a:t>‹#›</a:t>
            </a:fld>
            <a:endParaRPr lang="en-US"/>
          </a:p>
        </p:txBody>
      </p:sp>
    </p:spTree>
    <p:extLst>
      <p:ext uri="{BB962C8B-B14F-4D97-AF65-F5344CB8AC3E}">
        <p14:creationId xmlns:p14="http://schemas.microsoft.com/office/powerpoint/2010/main" val="399105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csk12.org/assess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youtu.be/_bM8NmJZ_g8"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jeffriess@scsk12.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mailto:williamscn@scsk12.org" TargetMode="External"/><Relationship Id="rId5" Type="http://schemas.openxmlformats.org/officeDocument/2006/relationships/hyperlink" Target="mailto:mckinneypk@scsk12.org" TargetMode="External"/><Relationship Id="rId4" Type="http://schemas.openxmlformats.org/officeDocument/2006/relationships/hyperlink" Target="mailto:hillb@scsk12.or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scsk12.org/familyforu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portal.schoolsitelocator.com/apps/ssl/?districtcode=70300"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scstn.powerschool.com/public/home.html"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285337" y="368283"/>
            <a:ext cx="898195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Black"/>
              </a:rPr>
              <a:t>Fall School-Based Family Data Night </a:t>
            </a:r>
          </a:p>
        </p:txBody>
      </p:sp>
      <p:sp>
        <p:nvSpPr>
          <p:cNvPr id="2" name="TextBox 1"/>
          <p:cNvSpPr txBox="1"/>
          <p:nvPr/>
        </p:nvSpPr>
        <p:spPr>
          <a:xfrm>
            <a:off x="575274" y="2681373"/>
            <a:ext cx="8981955" cy="923330"/>
          </a:xfrm>
          <a:prstGeom prst="rect">
            <a:avLst/>
          </a:prstGeom>
          <a:noFill/>
        </p:spPr>
        <p:txBody>
          <a:bodyPr wrap="square" rtlCol="0">
            <a:spAutoFit/>
          </a:bodyPr>
          <a:lstStyle/>
          <a:p>
            <a:pPr lvl="0">
              <a:defRPr/>
            </a:pPr>
            <a:r>
              <a:rPr lang="en-US" sz="5400" b="1" dirty="0">
                <a:solidFill>
                  <a:schemeClr val="bg1"/>
                </a:solidFill>
                <a:latin typeface="Arial Black" pitchFamily="34" charset="0"/>
              </a:rPr>
              <a:t>November 17, 2022</a:t>
            </a:r>
            <a:endParaRPr kumimoji="0" lang="en-US" sz="5000" b="1" i="0" u="none" strike="noStrike" kern="1200" cap="none" spc="0" normalizeH="0" baseline="0" noProof="0" dirty="0">
              <a:ln>
                <a:noFill/>
              </a:ln>
              <a:solidFill>
                <a:schemeClr val="bg1"/>
              </a:solidFill>
              <a:effectLst/>
              <a:uLnTx/>
              <a:uFillTx/>
              <a:latin typeface="Arial Black" panose="020B0A04020102020204" pitchFamily="34" charset="0"/>
            </a:endParaRPr>
          </a:p>
        </p:txBody>
      </p:sp>
      <p:pic>
        <p:nvPicPr>
          <p:cNvPr id="3" name="Picture 2">
            <a:extLst>
              <a:ext uri="{FF2B5EF4-FFF2-40B4-BE49-F238E27FC236}">
                <a16:creationId xmlns:a16="http://schemas.microsoft.com/office/drawing/2014/main" id="{307531E4-AD40-908D-9201-A4C04321272A}"/>
              </a:ext>
            </a:extLst>
          </p:cNvPr>
          <p:cNvPicPr>
            <a:picLocks noChangeAspect="1"/>
          </p:cNvPicPr>
          <p:nvPr/>
        </p:nvPicPr>
        <p:blipFill>
          <a:blip r:embed="rId4"/>
          <a:stretch>
            <a:fillRect/>
          </a:stretch>
        </p:blipFill>
        <p:spPr>
          <a:xfrm>
            <a:off x="9892289" y="0"/>
            <a:ext cx="2299711" cy="2307275"/>
          </a:xfrm>
          <a:prstGeom prst="rect">
            <a:avLst/>
          </a:prstGeom>
        </p:spPr>
      </p:pic>
    </p:spTree>
    <p:extLst>
      <p:ext uri="{BB962C8B-B14F-4D97-AF65-F5344CB8AC3E}">
        <p14:creationId xmlns:p14="http://schemas.microsoft.com/office/powerpoint/2010/main" val="313849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46D564-A52F-D844-BE0A-FAAC66F11D1B}"/>
              </a:ext>
            </a:extLst>
          </p:cNvPr>
          <p:cNvSpPr txBox="1"/>
          <p:nvPr/>
        </p:nvSpPr>
        <p:spPr>
          <a:xfrm>
            <a:off x="5770605" y="248477"/>
            <a:ext cx="625251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C00000"/>
                </a:solidFill>
                <a:effectLst>
                  <a:outerShdw blurRad="50800" dist="38100" dir="2700000" algn="tl" rotWithShape="0">
                    <a:prstClr val="black">
                      <a:alpha val="0"/>
                    </a:prstClr>
                  </a:outerShdw>
                </a:effectLst>
                <a:uLnTx/>
                <a:uFillTx/>
                <a:latin typeface="Century Gothic" panose="020B0502020202020204" pitchFamily="34" charset="0"/>
                <a:ea typeface="+mn-ea"/>
                <a:cs typeface="+mn-cs"/>
              </a:rPr>
              <a:t>What is the Academic Scorecard?</a:t>
            </a:r>
          </a:p>
        </p:txBody>
      </p:sp>
      <p:sp>
        <p:nvSpPr>
          <p:cNvPr id="7" name="TextBox 6">
            <a:extLst>
              <a:ext uri="{FF2B5EF4-FFF2-40B4-BE49-F238E27FC236}">
                <a16:creationId xmlns:a16="http://schemas.microsoft.com/office/drawing/2014/main" id="{B3992F34-14FF-114D-B036-79EC4ECE17D9}"/>
              </a:ext>
            </a:extLst>
          </p:cNvPr>
          <p:cNvSpPr txBox="1"/>
          <p:nvPr/>
        </p:nvSpPr>
        <p:spPr>
          <a:xfrm>
            <a:off x="4222876" y="1870420"/>
            <a:ext cx="704648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Academic Scorecard is a report available in PowerSchool that allows parents and guardians the ability to view their child’s academic, attendance, and behavior data in one centralized location.</a:t>
            </a:r>
            <a:b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can be found by logging into PowerSchool using your normal username and password.</a:t>
            </a:r>
          </a:p>
        </p:txBody>
      </p:sp>
    </p:spTree>
    <p:extLst>
      <p:ext uri="{BB962C8B-B14F-4D97-AF65-F5344CB8AC3E}">
        <p14:creationId xmlns:p14="http://schemas.microsoft.com/office/powerpoint/2010/main" val="95981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dirty="0">
                <a:solidFill>
                  <a:schemeClr val="bg1"/>
                </a:solidFill>
                <a:latin typeface="Franklin Gothic Medium" pitchFamily="34" charset="0"/>
              </a:rPr>
              <a:t>Where is it?</a:t>
            </a:r>
          </a:p>
        </p:txBody>
      </p:sp>
      <p:sp>
        <p:nvSpPr>
          <p:cNvPr id="5" name="TextBox 4">
            <a:extLst>
              <a:ext uri="{FF2B5EF4-FFF2-40B4-BE49-F238E27FC236}">
                <a16:creationId xmlns:a16="http://schemas.microsoft.com/office/drawing/2014/main" id="{7A5E0226-BA69-4543-AE05-55931BB2E549}"/>
              </a:ext>
            </a:extLst>
          </p:cNvPr>
          <p:cNvSpPr txBox="1"/>
          <p:nvPr/>
        </p:nvSpPr>
        <p:spPr>
          <a:xfrm>
            <a:off x="863209" y="2184250"/>
            <a:ext cx="338222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Once you log in to PowerSchool, on the menu to the left of the screen, you should see the </a:t>
            </a: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‘Academic Scorecard’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button.</a:t>
            </a:r>
            <a:endPar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22964EAF-585D-4803-88E9-5EA69B6501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1725" y="1964099"/>
            <a:ext cx="6897936" cy="3487290"/>
          </a:xfrm>
          <a:prstGeom prst="rect">
            <a:avLst/>
          </a:prstGeom>
          <a:noFill/>
          <a:ln>
            <a:noFill/>
          </a:ln>
        </p:spPr>
      </p:pic>
    </p:spTree>
    <p:extLst>
      <p:ext uri="{BB962C8B-B14F-4D97-AF65-F5344CB8AC3E}">
        <p14:creationId xmlns:p14="http://schemas.microsoft.com/office/powerpoint/2010/main" val="150173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Example Scorecard</a:t>
            </a:r>
          </a:p>
        </p:txBody>
      </p:sp>
      <p:pic>
        <p:nvPicPr>
          <p:cNvPr id="4" name="Picture 3" descr="Graphical user interface, text, application, email&#10;&#10;Description automatically generated">
            <a:extLst>
              <a:ext uri="{FF2B5EF4-FFF2-40B4-BE49-F238E27FC236}">
                <a16:creationId xmlns:a16="http://schemas.microsoft.com/office/drawing/2014/main" id="{27BF1151-0A98-4E7E-8DCB-EBE282CE0227}"/>
              </a:ext>
            </a:extLst>
          </p:cNvPr>
          <p:cNvPicPr>
            <a:picLocks noChangeAspect="1"/>
          </p:cNvPicPr>
          <p:nvPr/>
        </p:nvPicPr>
        <p:blipFill>
          <a:blip r:embed="rId4"/>
          <a:stretch>
            <a:fillRect/>
          </a:stretch>
        </p:blipFill>
        <p:spPr>
          <a:xfrm>
            <a:off x="973041" y="2097862"/>
            <a:ext cx="10245918" cy="4636752"/>
          </a:xfrm>
          <a:prstGeom prst="rect">
            <a:avLst/>
          </a:prstGeom>
        </p:spPr>
      </p:pic>
    </p:spTree>
    <p:extLst>
      <p:ext uri="{BB962C8B-B14F-4D97-AF65-F5344CB8AC3E}">
        <p14:creationId xmlns:p14="http://schemas.microsoft.com/office/powerpoint/2010/main" val="425142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Example Scorecard</a:t>
            </a:r>
          </a:p>
        </p:txBody>
      </p:sp>
      <p:pic>
        <p:nvPicPr>
          <p:cNvPr id="4" name="Picture 3" descr="Graphical user interface, text, application&#10;&#10;Description automatically generated">
            <a:extLst>
              <a:ext uri="{FF2B5EF4-FFF2-40B4-BE49-F238E27FC236}">
                <a16:creationId xmlns:a16="http://schemas.microsoft.com/office/drawing/2014/main" id="{738B9A46-76B4-4C8D-831D-FB37AEAE0242}"/>
              </a:ext>
            </a:extLst>
          </p:cNvPr>
          <p:cNvPicPr>
            <a:picLocks noChangeAspect="1"/>
          </p:cNvPicPr>
          <p:nvPr/>
        </p:nvPicPr>
        <p:blipFill>
          <a:blip r:embed="rId4"/>
          <a:stretch>
            <a:fillRect/>
          </a:stretch>
        </p:blipFill>
        <p:spPr>
          <a:xfrm>
            <a:off x="1259632" y="2111011"/>
            <a:ext cx="9672735" cy="4371763"/>
          </a:xfrm>
          <a:prstGeom prst="rect">
            <a:avLst/>
          </a:prstGeom>
        </p:spPr>
      </p:pic>
    </p:spTree>
    <p:extLst>
      <p:ext uri="{BB962C8B-B14F-4D97-AF65-F5344CB8AC3E}">
        <p14:creationId xmlns:p14="http://schemas.microsoft.com/office/powerpoint/2010/main" val="202949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dirty="0">
                <a:solidFill>
                  <a:schemeClr val="bg1"/>
                </a:solidFill>
                <a:latin typeface="Franklin Gothic Medium" pitchFamily="34" charset="0"/>
              </a:rPr>
              <a:t>Ready Graduate</a:t>
            </a:r>
          </a:p>
        </p:txBody>
      </p:sp>
      <p:pic>
        <p:nvPicPr>
          <p:cNvPr id="6" name="Picture 5" descr="Graphical user interface, application&#10;&#10;Description automatically generated">
            <a:extLst>
              <a:ext uri="{FF2B5EF4-FFF2-40B4-BE49-F238E27FC236}">
                <a16:creationId xmlns:a16="http://schemas.microsoft.com/office/drawing/2014/main" id="{3E7CADFE-0681-4A69-B842-1B6DB7D5D79E}"/>
              </a:ext>
            </a:extLst>
          </p:cNvPr>
          <p:cNvPicPr>
            <a:picLocks noChangeAspect="1"/>
          </p:cNvPicPr>
          <p:nvPr/>
        </p:nvPicPr>
        <p:blipFill>
          <a:blip r:embed="rId4"/>
          <a:stretch>
            <a:fillRect/>
          </a:stretch>
        </p:blipFill>
        <p:spPr>
          <a:xfrm>
            <a:off x="487680" y="2233127"/>
            <a:ext cx="11216640" cy="3505200"/>
          </a:xfrm>
          <a:prstGeom prst="rect">
            <a:avLst/>
          </a:prstGeom>
        </p:spPr>
      </p:pic>
    </p:spTree>
    <p:extLst>
      <p:ext uri="{BB962C8B-B14F-4D97-AF65-F5344CB8AC3E}">
        <p14:creationId xmlns:p14="http://schemas.microsoft.com/office/powerpoint/2010/main" val="423811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dirty="0">
                <a:solidFill>
                  <a:schemeClr val="bg1"/>
                </a:solidFill>
                <a:latin typeface="Franklin Gothic Medium" pitchFamily="34" charset="0"/>
              </a:rPr>
              <a:t>How to Print?</a:t>
            </a:r>
          </a:p>
        </p:txBody>
      </p:sp>
      <p:pic>
        <p:nvPicPr>
          <p:cNvPr id="4" name="Picture 3">
            <a:extLst>
              <a:ext uri="{FF2B5EF4-FFF2-40B4-BE49-F238E27FC236}">
                <a16:creationId xmlns:a16="http://schemas.microsoft.com/office/drawing/2014/main" id="{32AC70A8-4E50-488C-A108-796B3D31B7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682470"/>
            <a:ext cx="7993226" cy="2664409"/>
          </a:xfrm>
          <a:prstGeom prst="rect">
            <a:avLst/>
          </a:prstGeom>
          <a:noFill/>
          <a:ln>
            <a:noFill/>
          </a:ln>
        </p:spPr>
      </p:pic>
      <p:sp>
        <p:nvSpPr>
          <p:cNvPr id="5" name="TextBox 4">
            <a:extLst>
              <a:ext uri="{FF2B5EF4-FFF2-40B4-BE49-F238E27FC236}">
                <a16:creationId xmlns:a16="http://schemas.microsoft.com/office/drawing/2014/main" id="{7A5E0226-BA69-4543-AE05-55931BB2E549}"/>
              </a:ext>
            </a:extLst>
          </p:cNvPr>
          <p:cNvSpPr txBox="1"/>
          <p:nvPr/>
        </p:nvSpPr>
        <p:spPr>
          <a:xfrm>
            <a:off x="210066" y="2711973"/>
            <a:ext cx="338222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Above the report,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should see more detailed printing instructions in red and a blue </a:t>
            </a: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‘Print’</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button right above the report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6298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How to Print?</a:t>
            </a:r>
          </a:p>
        </p:txBody>
      </p:sp>
      <p:sp>
        <p:nvSpPr>
          <p:cNvPr id="5" name="TextBox 4">
            <a:extLst>
              <a:ext uri="{FF2B5EF4-FFF2-40B4-BE49-F238E27FC236}">
                <a16:creationId xmlns:a16="http://schemas.microsoft.com/office/drawing/2014/main" id="{7A5E0226-BA69-4543-AE05-55931BB2E549}"/>
              </a:ext>
            </a:extLst>
          </p:cNvPr>
          <p:cNvSpPr txBox="1"/>
          <p:nvPr/>
        </p:nvSpPr>
        <p:spPr>
          <a:xfrm>
            <a:off x="210065" y="2091665"/>
            <a:ext cx="2850376" cy="440877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Once you click the blue </a:t>
            </a: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‘Print’</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button at the top of the report, you will open a print menu. From here you can select the device you would like to print to (1) and then click Print (2).</a:t>
            </a:r>
          </a:p>
        </p:txBody>
      </p:sp>
      <p:pic>
        <p:nvPicPr>
          <p:cNvPr id="6" name="Picture 5">
            <a:extLst>
              <a:ext uri="{FF2B5EF4-FFF2-40B4-BE49-F238E27FC236}">
                <a16:creationId xmlns:a16="http://schemas.microsoft.com/office/drawing/2014/main" id="{2CAD98FD-8CF2-4DD2-9D45-8022A3B4A0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3078" y="1883872"/>
            <a:ext cx="8918687" cy="4616564"/>
          </a:xfrm>
          <a:prstGeom prst="rect">
            <a:avLst/>
          </a:prstGeom>
          <a:noFill/>
          <a:ln>
            <a:noFill/>
          </a:ln>
        </p:spPr>
      </p:pic>
    </p:spTree>
    <p:extLst>
      <p:ext uri="{BB962C8B-B14F-4D97-AF65-F5344CB8AC3E}">
        <p14:creationId xmlns:p14="http://schemas.microsoft.com/office/powerpoint/2010/main" val="3092385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Assessment Department Resources for Families</a:t>
            </a:r>
          </a:p>
        </p:txBody>
      </p:sp>
    </p:spTree>
    <p:extLst>
      <p:ext uri="{BB962C8B-B14F-4D97-AF65-F5344CB8AC3E}">
        <p14:creationId xmlns:p14="http://schemas.microsoft.com/office/powerpoint/2010/main" val="312470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p:txBody>
          <a:bodyPr/>
          <a:lstStyle/>
          <a:p>
            <a:r>
              <a:rPr lang="en-US" b="1">
                <a:solidFill>
                  <a:schemeClr val="bg1"/>
                </a:solidFill>
                <a:latin typeface="Century Gothic" panose="020B0502020202020204" pitchFamily="34" charset="0"/>
              </a:rPr>
              <a:t>Testing Information</a:t>
            </a:r>
            <a:endParaRPr lang="en-US">
              <a:solidFill>
                <a:schemeClr val="bg1"/>
              </a:solidFill>
            </a:endParaRPr>
          </a:p>
        </p:txBody>
      </p:sp>
      <p:sp>
        <p:nvSpPr>
          <p:cNvPr id="6" name="Content Placeholder 2">
            <a:extLst>
              <a:ext uri="{FF2B5EF4-FFF2-40B4-BE49-F238E27FC236}">
                <a16:creationId xmlns:a16="http://schemas.microsoft.com/office/drawing/2014/main" id="{57FD4409-9976-4CD1-96B9-6A38ADA61AA1}"/>
              </a:ext>
            </a:extLst>
          </p:cNvPr>
          <p:cNvSpPr>
            <a:spLocks noGrp="1"/>
          </p:cNvSpPr>
          <p:nvPr>
            <p:ph idx="1"/>
          </p:nvPr>
        </p:nvSpPr>
        <p:spPr>
          <a:xfrm>
            <a:off x="542925" y="2262188"/>
            <a:ext cx="11298238" cy="3914775"/>
          </a:xfrm>
        </p:spPr>
        <p:txBody>
          <a:bodyPr>
            <a:normAutofit/>
          </a:bodyPr>
          <a:lstStyle/>
          <a:p>
            <a:pPr marL="0" indent="0" fontAlgn="auto">
              <a:spcBef>
                <a:spcPts val="0"/>
              </a:spcBef>
              <a:spcAft>
                <a:spcPts val="0"/>
              </a:spcAft>
              <a:buNone/>
              <a:defRPr/>
            </a:pPr>
            <a:r>
              <a:rPr lang="en-US" sz="3600"/>
              <a:t>The following resources can be found on the Assessment page of the MSCS website (</a:t>
            </a:r>
            <a:r>
              <a:rPr lang="en-US" sz="3600">
                <a:hlinkClick r:id="rId4"/>
              </a:rPr>
              <a:t>http://www.scsk12.org//assessment/</a:t>
            </a:r>
            <a:r>
              <a:rPr lang="en-US" sz="3600"/>
              <a:t>):</a:t>
            </a:r>
          </a:p>
          <a:p>
            <a:pPr marL="0" indent="0" fontAlgn="auto">
              <a:spcBef>
                <a:spcPts val="0"/>
              </a:spcBef>
              <a:spcAft>
                <a:spcPts val="0"/>
              </a:spcAft>
              <a:buNone/>
              <a:defRPr/>
            </a:pPr>
            <a:endParaRPr lang="en-US" sz="3600"/>
          </a:p>
          <a:p>
            <a:pPr>
              <a:spcBef>
                <a:spcPts val="0"/>
              </a:spcBef>
              <a:defRPr/>
            </a:pPr>
            <a:r>
              <a:rPr lang="en-US" sz="3600"/>
              <a:t>The 2021-2022 Assessment Calendar</a:t>
            </a:r>
          </a:p>
          <a:p>
            <a:pPr>
              <a:spcBef>
                <a:spcPts val="0"/>
              </a:spcBef>
              <a:defRPr/>
            </a:pPr>
            <a:endParaRPr lang="en-US" sz="3600"/>
          </a:p>
          <a:p>
            <a:pPr>
              <a:spcBef>
                <a:spcPts val="0"/>
              </a:spcBef>
              <a:defRPr/>
            </a:pPr>
            <a:r>
              <a:rPr lang="en-US" sz="3600"/>
              <a:t>Assessment Rationale Document</a:t>
            </a:r>
          </a:p>
        </p:txBody>
      </p:sp>
    </p:spTree>
    <p:extLst>
      <p:ext uri="{BB962C8B-B14F-4D97-AF65-F5344CB8AC3E}">
        <p14:creationId xmlns:p14="http://schemas.microsoft.com/office/powerpoint/2010/main" val="60418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419100" y="222250"/>
            <a:ext cx="10515600" cy="1325563"/>
          </a:xfrm>
        </p:spPr>
        <p:txBody>
          <a:bodyPr/>
          <a:lstStyle/>
          <a:p>
            <a:r>
              <a:rPr lang="en-US" b="1">
                <a:solidFill>
                  <a:schemeClr val="bg1"/>
                </a:solidFill>
                <a:latin typeface="Century Gothic" panose="020B0502020202020204" pitchFamily="34" charset="0"/>
              </a:rPr>
              <a:t>Testing Information</a:t>
            </a:r>
            <a:endParaRPr lang="en-US"/>
          </a:p>
        </p:txBody>
      </p:sp>
      <p:pic>
        <p:nvPicPr>
          <p:cNvPr id="4" name="Content Placeholder 4">
            <a:extLst>
              <a:ext uri="{FF2B5EF4-FFF2-40B4-BE49-F238E27FC236}">
                <a16:creationId xmlns:a16="http://schemas.microsoft.com/office/drawing/2014/main" id="{E3065CF6-6BC1-4C3F-BFA4-0AAADA46E2B3}"/>
              </a:ext>
            </a:extLst>
          </p:cNvPr>
          <p:cNvPicPr>
            <a:picLocks noGrp="1" noChangeAspect="1"/>
          </p:cNvPicPr>
          <p:nvPr>
            <p:ph idx="1"/>
          </p:nvPr>
        </p:nvPicPr>
        <p:blipFill>
          <a:blip r:embed="rId4"/>
          <a:stretch>
            <a:fillRect/>
          </a:stretch>
        </p:blipFill>
        <p:spPr>
          <a:xfrm>
            <a:off x="705168" y="2809753"/>
            <a:ext cx="10973751" cy="2819644"/>
          </a:xfrm>
        </p:spPr>
      </p:pic>
    </p:spTree>
    <p:extLst>
      <p:ext uri="{BB962C8B-B14F-4D97-AF65-F5344CB8AC3E}">
        <p14:creationId xmlns:p14="http://schemas.microsoft.com/office/powerpoint/2010/main" val="58838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9973" y="-186904"/>
            <a:ext cx="11143735" cy="2097186"/>
          </a:xfrm>
        </p:spPr>
        <p:txBody>
          <a:bodyPr>
            <a:normAutofit/>
          </a:bodyPr>
          <a:lstStyle/>
          <a:p>
            <a:r>
              <a:rPr lang="en-US" sz="3600" b="1" dirty="0">
                <a:solidFill>
                  <a:schemeClr val="bg1"/>
                </a:solidFill>
                <a:latin typeface="Franklin Gothic Medium" pitchFamily="34" charset="0"/>
              </a:rPr>
              <a:t>MSCS VISION FOR STUDENT SUCCESS</a:t>
            </a:r>
            <a:br>
              <a:rPr lang="en-US" sz="3600" b="1" dirty="0">
                <a:solidFill>
                  <a:schemeClr val="bg1"/>
                </a:solidFill>
                <a:latin typeface="Franklin Gothic Medium" pitchFamily="34" charset="0"/>
              </a:rPr>
            </a:br>
            <a:br>
              <a:rPr lang="en-US" b="1" dirty="0">
                <a:solidFill>
                  <a:schemeClr val="bg1"/>
                </a:solidFill>
                <a:latin typeface="Franklin Gothic Medium" pitchFamily="34" charset="0"/>
              </a:rPr>
            </a:br>
            <a:r>
              <a:rPr lang="es-ES" sz="3600" b="1" dirty="0">
                <a:solidFill>
                  <a:srgbClr val="FF0000"/>
                </a:solidFill>
                <a:latin typeface="Franklin Gothic Medium" pitchFamily="34" charset="0"/>
              </a:rPr>
              <a:t>VISIÓN DE MSCS PARA EL ÉXITO DE LOS ESTUDIANTES</a:t>
            </a:r>
            <a:endParaRPr lang="en-US" sz="3600" b="1" dirty="0">
              <a:solidFill>
                <a:srgbClr val="FF0000"/>
              </a:solidFill>
              <a:latin typeface="Franklin Gothic Medium" pitchFamily="34" charset="0"/>
            </a:endParaRPr>
          </a:p>
        </p:txBody>
      </p:sp>
      <p:sp>
        <p:nvSpPr>
          <p:cNvPr id="5" name="Content Placeholder 4">
            <a:extLst>
              <a:ext uri="{FF2B5EF4-FFF2-40B4-BE49-F238E27FC236}">
                <a16:creationId xmlns:a16="http://schemas.microsoft.com/office/drawing/2014/main" id="{9B08C93D-3FAD-4A80-B4A4-BF431B3350AC}"/>
              </a:ext>
            </a:extLst>
          </p:cNvPr>
          <p:cNvSpPr>
            <a:spLocks noGrp="1"/>
          </p:cNvSpPr>
          <p:nvPr>
            <p:ph idx="1"/>
          </p:nvPr>
        </p:nvSpPr>
        <p:spPr>
          <a:xfrm>
            <a:off x="838200" y="1825625"/>
            <a:ext cx="11234467" cy="4351338"/>
          </a:xfrm>
        </p:spPr>
        <p:txBody>
          <a:bodyPr vert="horz" lIns="91440" tIns="45720" rIns="91440" bIns="45720" rtlCol="0" anchor="t">
            <a:normAutofit lnSpcReduction="10000"/>
          </a:bodyPr>
          <a:lstStyle/>
          <a:p>
            <a:pPr marL="0" indent="0">
              <a:buNone/>
            </a:pPr>
            <a:endParaRPr lang="en-US" dirty="0">
              <a:latin typeface="Franklin Gothic Medium" pitchFamily="34" charset="0"/>
              <a:ea typeface="+mn-lt"/>
              <a:cs typeface="+mn-lt"/>
            </a:endParaRPr>
          </a:p>
          <a:p>
            <a:pPr marL="0" indent="0">
              <a:buNone/>
            </a:pPr>
            <a:r>
              <a:rPr lang="en-US" sz="3200" dirty="0">
                <a:latin typeface="Franklin Gothic Medium" pitchFamily="34" charset="0"/>
                <a:ea typeface="+mn-lt"/>
                <a:cs typeface="+mn-lt"/>
              </a:rPr>
              <a:t>We envision Memphis-Shelby County Schools (MSCS) becoming a transformational district that provides opportunities for innovation to meet the needs of all scholars.</a:t>
            </a:r>
          </a:p>
          <a:p>
            <a:pPr marL="0" indent="0">
              <a:buNone/>
            </a:pPr>
            <a:endParaRPr lang="en-US" sz="3200" dirty="0">
              <a:latin typeface="Franklin Gothic Medium" pitchFamily="34" charset="0"/>
              <a:ea typeface="+mn-lt"/>
              <a:cs typeface="+mn-lt"/>
            </a:endParaRPr>
          </a:p>
          <a:p>
            <a:pPr marL="0" indent="0">
              <a:buNone/>
            </a:pPr>
            <a:r>
              <a:rPr lang="es-ES" sz="3200" dirty="0">
                <a:latin typeface="Franklin Gothic Medium" pitchFamily="34" charset="0"/>
                <a:cs typeface="Calibri"/>
              </a:rPr>
              <a:t>Prevemos que las escuelas del condado de Memphis-Shelby (MSCS) se conviertan en un distrito transformador que brinde oportunidades de innovación para satisfacer las necesidades de todos los estudiantes.</a:t>
            </a:r>
            <a:endParaRPr lang="en-US" sz="3200" dirty="0">
              <a:latin typeface="Franklin Gothic Medium" pitchFamily="34" charset="0"/>
              <a:cs typeface="Calibri"/>
            </a:endParaRPr>
          </a:p>
        </p:txBody>
      </p:sp>
    </p:spTree>
    <p:extLst>
      <p:ext uri="{BB962C8B-B14F-4D97-AF65-F5344CB8AC3E}">
        <p14:creationId xmlns:p14="http://schemas.microsoft.com/office/powerpoint/2010/main" val="17350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352425" y="146050"/>
            <a:ext cx="10515600" cy="1325563"/>
          </a:xfrm>
        </p:spPr>
        <p:txBody>
          <a:bodyPr/>
          <a:lstStyle/>
          <a:p>
            <a:r>
              <a:rPr lang="en-US" b="1">
                <a:solidFill>
                  <a:schemeClr val="bg1"/>
                </a:solidFill>
                <a:latin typeface="Century Gothic" panose="020B0502020202020204" pitchFamily="34" charset="0"/>
              </a:rPr>
              <a:t>TCAP Family Portal</a:t>
            </a:r>
            <a:endParaRPr lang="en-US"/>
          </a:p>
        </p:txBody>
      </p:sp>
      <p:sp>
        <p:nvSpPr>
          <p:cNvPr id="4" name="Content Placeholder 2">
            <a:extLst>
              <a:ext uri="{FF2B5EF4-FFF2-40B4-BE49-F238E27FC236}">
                <a16:creationId xmlns:a16="http://schemas.microsoft.com/office/drawing/2014/main" id="{0904CFC9-9CD1-49A2-8952-78A8CD99C9F0}"/>
              </a:ext>
            </a:extLst>
          </p:cNvPr>
          <p:cNvSpPr>
            <a:spLocks noGrp="1"/>
          </p:cNvSpPr>
          <p:nvPr>
            <p:ph idx="1"/>
          </p:nvPr>
        </p:nvSpPr>
        <p:spPr>
          <a:xfrm>
            <a:off x="542925" y="2262188"/>
            <a:ext cx="11298238" cy="3914775"/>
          </a:xfrm>
        </p:spPr>
        <p:txBody>
          <a:bodyPr vert="horz" lIns="91440" tIns="45720" rIns="91440" bIns="45720" rtlCol="0" anchor="t">
            <a:normAutofit lnSpcReduction="10000"/>
          </a:bodyPr>
          <a:lstStyle/>
          <a:p>
            <a:pPr fontAlgn="auto">
              <a:spcBef>
                <a:spcPts val="0"/>
              </a:spcBef>
              <a:spcAft>
                <a:spcPts val="0"/>
              </a:spcAft>
              <a:defRPr/>
            </a:pPr>
            <a:r>
              <a:rPr lang="en-US" sz="2800" dirty="0"/>
              <a:t>The TCAP Family Portal is provided by the Tennessee Department of Education.</a:t>
            </a:r>
          </a:p>
          <a:p>
            <a:pPr fontAlgn="auto">
              <a:spcBef>
                <a:spcPts val="0"/>
              </a:spcBef>
              <a:spcAft>
                <a:spcPts val="0"/>
              </a:spcAft>
              <a:defRPr/>
            </a:pPr>
            <a:endParaRPr lang="en-US" sz="2800"/>
          </a:p>
          <a:p>
            <a:pPr fontAlgn="auto">
              <a:spcBef>
                <a:spcPts val="0"/>
              </a:spcBef>
              <a:spcAft>
                <a:spcPts val="0"/>
              </a:spcAft>
              <a:defRPr/>
            </a:pPr>
            <a:r>
              <a:rPr lang="en-US" sz="2800" dirty="0"/>
              <a:t>Parents can access the TCAP Family Portal at </a:t>
            </a:r>
            <a:r>
              <a:rPr lang="en-US" sz="2800" dirty="0">
                <a:solidFill>
                  <a:srgbClr val="FF0000"/>
                </a:solidFill>
              </a:rPr>
              <a:t>familyreport.tnedu.gov.</a:t>
            </a:r>
            <a:endParaRPr lang="en-US" sz="2800" dirty="0">
              <a:solidFill>
                <a:srgbClr val="FF0000"/>
              </a:solidFill>
              <a:cs typeface="Calibri"/>
            </a:endParaRPr>
          </a:p>
          <a:p>
            <a:pPr fontAlgn="auto">
              <a:spcBef>
                <a:spcPts val="0"/>
              </a:spcBef>
              <a:spcAft>
                <a:spcPts val="0"/>
              </a:spcAft>
              <a:defRPr/>
            </a:pPr>
            <a:endParaRPr lang="en-US" sz="2800"/>
          </a:p>
          <a:p>
            <a:pPr fontAlgn="auto">
              <a:spcBef>
                <a:spcPts val="0"/>
              </a:spcBef>
              <a:spcAft>
                <a:spcPts val="0"/>
              </a:spcAft>
              <a:defRPr/>
            </a:pPr>
            <a:r>
              <a:rPr lang="en-US" sz="2800" dirty="0"/>
              <a:t>Parents can access their students’ test scores using the TCAP Family Portal.</a:t>
            </a:r>
            <a:endParaRPr lang="en-US" sz="2800" dirty="0">
              <a:cs typeface="Calibri"/>
            </a:endParaRPr>
          </a:p>
          <a:p>
            <a:pPr fontAlgn="auto">
              <a:spcBef>
                <a:spcPts val="0"/>
              </a:spcBef>
              <a:spcAft>
                <a:spcPts val="0"/>
              </a:spcAft>
              <a:defRPr/>
            </a:pPr>
            <a:endParaRPr lang="en-US" sz="2800"/>
          </a:p>
          <a:p>
            <a:pPr fontAlgn="auto">
              <a:spcBef>
                <a:spcPts val="0"/>
              </a:spcBef>
              <a:spcAft>
                <a:spcPts val="0"/>
              </a:spcAft>
              <a:defRPr/>
            </a:pPr>
            <a:r>
              <a:rPr lang="en-US" sz="2800" dirty="0"/>
              <a:t>One barrier to parents using the TCAP Family Portal is that it requires them to know their child’s TN student </a:t>
            </a:r>
            <a:r>
              <a:rPr lang="en-US" dirty="0"/>
              <a:t>ID</a:t>
            </a:r>
            <a:r>
              <a:rPr lang="en-US" sz="2800" dirty="0"/>
              <a:t>. This TN Student ID is different than the student’s PowerSchool ID. It is also important to put two zeros in front of the student’s 7-digit </a:t>
            </a:r>
            <a:r>
              <a:rPr lang="en-US" dirty="0"/>
              <a:t>ID</a:t>
            </a:r>
            <a:r>
              <a:rPr lang="en-US" sz="2800" dirty="0"/>
              <a:t>.</a:t>
            </a:r>
            <a:endParaRPr lang="en-US" sz="2800" dirty="0">
              <a:cs typeface="Calibri"/>
            </a:endParaRPr>
          </a:p>
        </p:txBody>
      </p:sp>
    </p:spTree>
    <p:extLst>
      <p:ext uri="{BB962C8B-B14F-4D97-AF65-F5344CB8AC3E}">
        <p14:creationId xmlns:p14="http://schemas.microsoft.com/office/powerpoint/2010/main" val="208547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295275" y="212725"/>
            <a:ext cx="10515600" cy="1325563"/>
          </a:xfrm>
        </p:spPr>
        <p:txBody>
          <a:bodyPr/>
          <a:lstStyle/>
          <a:p>
            <a:r>
              <a:rPr lang="en-US" b="1">
                <a:solidFill>
                  <a:schemeClr val="bg1"/>
                </a:solidFill>
                <a:latin typeface="Century Gothic" panose="020B0502020202020204" pitchFamily="34" charset="0"/>
              </a:rPr>
              <a:t>TCAP Family Portal</a:t>
            </a:r>
            <a:endParaRPr lang="en-US"/>
          </a:p>
        </p:txBody>
      </p:sp>
      <p:pic>
        <p:nvPicPr>
          <p:cNvPr id="4" name="Content Placeholder 3">
            <a:extLst>
              <a:ext uri="{FF2B5EF4-FFF2-40B4-BE49-F238E27FC236}">
                <a16:creationId xmlns:a16="http://schemas.microsoft.com/office/drawing/2014/main" id="{5D73D713-CA8B-4BEC-9678-A4D9E3A71D41}"/>
              </a:ext>
            </a:extLst>
          </p:cNvPr>
          <p:cNvPicPr>
            <a:picLocks noGrp="1" noChangeAspect="1"/>
          </p:cNvPicPr>
          <p:nvPr>
            <p:ph idx="1"/>
          </p:nvPr>
        </p:nvPicPr>
        <p:blipFill>
          <a:blip r:embed="rId4"/>
          <a:stretch>
            <a:fillRect/>
          </a:stretch>
        </p:blipFill>
        <p:spPr>
          <a:xfrm>
            <a:off x="1452880" y="2066608"/>
            <a:ext cx="9235439" cy="4638675"/>
          </a:xfrm>
          <a:prstGeom prst="rect">
            <a:avLst/>
          </a:prstGeom>
        </p:spPr>
      </p:pic>
    </p:spTree>
    <p:extLst>
      <p:ext uri="{BB962C8B-B14F-4D97-AF65-F5344CB8AC3E}">
        <p14:creationId xmlns:p14="http://schemas.microsoft.com/office/powerpoint/2010/main" val="367848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p:txBody>
          <a:bodyPr/>
          <a:lstStyle/>
          <a:p>
            <a:r>
              <a:rPr lang="en-US" b="1">
                <a:solidFill>
                  <a:schemeClr val="bg1"/>
                </a:solidFill>
                <a:latin typeface="Century Gothic" panose="020B0502020202020204" pitchFamily="34" charset="0"/>
              </a:rPr>
              <a:t>TCAP Family Portal</a:t>
            </a:r>
            <a:endParaRPr lang="en-US"/>
          </a:p>
        </p:txBody>
      </p:sp>
      <p:pic>
        <p:nvPicPr>
          <p:cNvPr id="4" name="Content Placeholder 5">
            <a:extLst>
              <a:ext uri="{FF2B5EF4-FFF2-40B4-BE49-F238E27FC236}">
                <a16:creationId xmlns:a16="http://schemas.microsoft.com/office/drawing/2014/main" id="{31AC8D9E-9F0A-48A9-AD6F-EE6FA969ECED}"/>
              </a:ext>
            </a:extLst>
          </p:cNvPr>
          <p:cNvPicPr>
            <a:picLocks noGrp="1" noChangeAspect="1"/>
          </p:cNvPicPr>
          <p:nvPr>
            <p:ph idx="1"/>
          </p:nvPr>
        </p:nvPicPr>
        <p:blipFill>
          <a:blip r:embed="rId4"/>
          <a:stretch>
            <a:fillRect/>
          </a:stretch>
        </p:blipFill>
        <p:spPr>
          <a:xfrm>
            <a:off x="2509520" y="1981200"/>
            <a:ext cx="7498079" cy="4602163"/>
          </a:xfrm>
          <a:prstGeom prst="rect">
            <a:avLst/>
          </a:prstGeom>
        </p:spPr>
      </p:pic>
    </p:spTree>
    <p:extLst>
      <p:ext uri="{BB962C8B-B14F-4D97-AF65-F5344CB8AC3E}">
        <p14:creationId xmlns:p14="http://schemas.microsoft.com/office/powerpoint/2010/main" val="276168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249556" y="298450"/>
            <a:ext cx="10515600" cy="1325563"/>
          </a:xfrm>
        </p:spPr>
        <p:txBody>
          <a:bodyPr/>
          <a:lstStyle/>
          <a:p>
            <a:r>
              <a:rPr lang="en-US" b="1">
                <a:solidFill>
                  <a:schemeClr val="bg1"/>
                </a:solidFill>
                <a:latin typeface="Century Gothic" panose="020B0502020202020204" pitchFamily="34" charset="0"/>
              </a:rPr>
              <a:t>TCAP Family Portal</a:t>
            </a:r>
            <a:endParaRPr lang="en-US"/>
          </a:p>
        </p:txBody>
      </p:sp>
      <p:pic>
        <p:nvPicPr>
          <p:cNvPr id="4" name="Content Placeholder 3">
            <a:extLst>
              <a:ext uri="{FF2B5EF4-FFF2-40B4-BE49-F238E27FC236}">
                <a16:creationId xmlns:a16="http://schemas.microsoft.com/office/drawing/2014/main" id="{42D318A1-B327-46BB-9031-CBF8DE7C9635}"/>
              </a:ext>
            </a:extLst>
          </p:cNvPr>
          <p:cNvPicPr>
            <a:picLocks noGrp="1" noChangeAspect="1"/>
          </p:cNvPicPr>
          <p:nvPr>
            <p:ph idx="1"/>
          </p:nvPr>
        </p:nvPicPr>
        <p:blipFill>
          <a:blip r:embed="rId4"/>
          <a:stretch>
            <a:fillRect/>
          </a:stretch>
        </p:blipFill>
        <p:spPr>
          <a:xfrm>
            <a:off x="558800" y="1624013"/>
            <a:ext cx="11234977" cy="4868862"/>
          </a:xfrm>
          <a:prstGeom prst="rect">
            <a:avLst/>
          </a:prstGeom>
        </p:spPr>
      </p:pic>
    </p:spTree>
    <p:extLst>
      <p:ext uri="{BB962C8B-B14F-4D97-AF65-F5344CB8AC3E}">
        <p14:creationId xmlns:p14="http://schemas.microsoft.com/office/powerpoint/2010/main" val="2323415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249556" y="298450"/>
            <a:ext cx="10515600" cy="1325563"/>
          </a:xfrm>
        </p:spPr>
        <p:txBody>
          <a:bodyPr/>
          <a:lstStyle/>
          <a:p>
            <a:r>
              <a:rPr lang="en-US" b="1">
                <a:solidFill>
                  <a:schemeClr val="bg1"/>
                </a:solidFill>
                <a:latin typeface="Century Gothic" panose="020B0502020202020204" pitchFamily="34" charset="0"/>
              </a:rPr>
              <a:t>TCAP Family Portal</a:t>
            </a:r>
            <a:endParaRPr lang="en-US"/>
          </a:p>
        </p:txBody>
      </p:sp>
      <p:pic>
        <p:nvPicPr>
          <p:cNvPr id="6" name="Content Placeholder 3">
            <a:extLst>
              <a:ext uri="{FF2B5EF4-FFF2-40B4-BE49-F238E27FC236}">
                <a16:creationId xmlns:a16="http://schemas.microsoft.com/office/drawing/2014/main" id="{3BB4F6AE-3F07-4357-B4A5-986D595174D5}"/>
              </a:ext>
            </a:extLst>
          </p:cNvPr>
          <p:cNvPicPr>
            <a:picLocks noGrp="1" noChangeAspect="1"/>
          </p:cNvPicPr>
          <p:nvPr>
            <p:ph idx="1"/>
          </p:nvPr>
        </p:nvPicPr>
        <p:blipFill>
          <a:blip r:embed="rId4"/>
          <a:stretch>
            <a:fillRect/>
          </a:stretch>
        </p:blipFill>
        <p:spPr>
          <a:xfrm>
            <a:off x="935030" y="1608035"/>
            <a:ext cx="10710363" cy="4846320"/>
          </a:xfrm>
          <a:prstGeom prst="rect">
            <a:avLst/>
          </a:prstGeom>
        </p:spPr>
      </p:pic>
    </p:spTree>
    <p:extLst>
      <p:ext uri="{BB962C8B-B14F-4D97-AF65-F5344CB8AC3E}">
        <p14:creationId xmlns:p14="http://schemas.microsoft.com/office/powerpoint/2010/main" val="376086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249556" y="298450"/>
            <a:ext cx="10515600" cy="1325563"/>
          </a:xfrm>
        </p:spPr>
        <p:txBody>
          <a:bodyPr/>
          <a:lstStyle/>
          <a:p>
            <a:r>
              <a:rPr lang="en-US" b="1">
                <a:solidFill>
                  <a:schemeClr val="bg1"/>
                </a:solidFill>
                <a:latin typeface="Century Gothic" panose="020B0502020202020204" pitchFamily="34" charset="0"/>
              </a:rPr>
              <a:t>TCAP Family Portal</a:t>
            </a:r>
            <a:endParaRPr lang="en-US"/>
          </a:p>
        </p:txBody>
      </p:sp>
      <p:sp>
        <p:nvSpPr>
          <p:cNvPr id="3" name="Content Placeholder 2">
            <a:extLst>
              <a:ext uri="{FF2B5EF4-FFF2-40B4-BE49-F238E27FC236}">
                <a16:creationId xmlns:a16="http://schemas.microsoft.com/office/drawing/2014/main" id="{BAE0BC32-71BA-4A47-89F2-2AA01FBC4A87}"/>
              </a:ext>
            </a:extLst>
          </p:cNvPr>
          <p:cNvSpPr>
            <a:spLocks noGrp="1"/>
          </p:cNvSpPr>
          <p:nvPr>
            <p:ph idx="1"/>
          </p:nvPr>
        </p:nvSpPr>
        <p:spPr/>
        <p:txBody>
          <a:bodyPr/>
          <a:lstStyle/>
          <a:p>
            <a:endParaRPr lang="en-US"/>
          </a:p>
        </p:txBody>
      </p:sp>
      <p:pic>
        <p:nvPicPr>
          <p:cNvPr id="7" name="Content Placeholder 3">
            <a:extLst>
              <a:ext uri="{FF2B5EF4-FFF2-40B4-BE49-F238E27FC236}">
                <a16:creationId xmlns:a16="http://schemas.microsoft.com/office/drawing/2014/main" id="{6516EA25-F7E8-4306-90B3-3EEC4A074CC7}"/>
              </a:ext>
            </a:extLst>
          </p:cNvPr>
          <p:cNvPicPr>
            <a:picLocks noChangeAspect="1"/>
          </p:cNvPicPr>
          <p:nvPr/>
        </p:nvPicPr>
        <p:blipFill>
          <a:blip r:embed="rId4"/>
          <a:stretch>
            <a:fillRect/>
          </a:stretch>
        </p:blipFill>
        <p:spPr>
          <a:xfrm>
            <a:off x="537177" y="1646947"/>
            <a:ext cx="11380569" cy="4937760"/>
          </a:xfrm>
          <a:prstGeom prst="rect">
            <a:avLst/>
          </a:prstGeom>
        </p:spPr>
      </p:pic>
    </p:spTree>
    <p:extLst>
      <p:ext uri="{BB962C8B-B14F-4D97-AF65-F5344CB8AC3E}">
        <p14:creationId xmlns:p14="http://schemas.microsoft.com/office/powerpoint/2010/main" val="422709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9359758" cy="175432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rial Black"/>
                <a:ea typeface="+mn-ea"/>
                <a:cs typeface="Arial Black"/>
              </a:rPr>
              <a:t>School’s Current Data and Academic Goals</a:t>
            </a:r>
            <a:endParaRPr kumimoji="0" lang="en" sz="60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298219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normAutofit fontScale="90000"/>
          </a:bodyPr>
          <a:lstStyle/>
          <a:p>
            <a:r>
              <a:rPr kumimoji="0" lang="en-US" sz="4400" b="1" i="0" u="none" strike="noStrike" kern="1200" cap="none" spc="0" normalizeH="0" baseline="0" noProof="0" dirty="0">
                <a:ln>
                  <a:noFill/>
                </a:ln>
                <a:solidFill>
                  <a:prstClr val="white"/>
                </a:solidFill>
                <a:effectLst/>
                <a:uLnTx/>
                <a:uFillTx/>
                <a:latin typeface="Franklin Gothic Medium" pitchFamily="34" charset="0"/>
                <a:ea typeface="+mn-ea"/>
                <a:cs typeface="+mn-cs"/>
              </a:rPr>
              <a:t>School’s Data and Academic Goals</a:t>
            </a:r>
            <a:br>
              <a:rPr kumimoji="0" lang="en-US" sz="4400" b="1" i="0" u="none" strike="noStrike" kern="1200" cap="none" spc="0" normalizeH="0" baseline="0" noProof="0" dirty="0">
                <a:ln>
                  <a:noFill/>
                </a:ln>
                <a:solidFill>
                  <a:prstClr val="white"/>
                </a:solidFill>
                <a:effectLst/>
                <a:uLnTx/>
                <a:uFillTx/>
                <a:latin typeface="Franklin Gothic Medium" pitchFamily="34" charset="0"/>
                <a:ea typeface="+mn-ea"/>
                <a:cs typeface="+mn-cs"/>
              </a:rPr>
            </a:br>
            <a:endParaRPr lang="en-US" b="1" dirty="0">
              <a:solidFill>
                <a:schemeClr val="bg1"/>
              </a:solidFill>
              <a:latin typeface="Franklin Gothic Medium" pitchFamily="34" charset="0"/>
            </a:endParaRPr>
          </a:p>
        </p:txBody>
      </p:sp>
      <p:sp>
        <p:nvSpPr>
          <p:cNvPr id="4" name="Text Placeholder 2">
            <a:extLst>
              <a:ext uri="{FF2B5EF4-FFF2-40B4-BE49-F238E27FC236}">
                <a16:creationId xmlns:a16="http://schemas.microsoft.com/office/drawing/2014/main" id="{524E2B6D-86EF-441E-AE46-608C6B76C8AE}"/>
              </a:ext>
            </a:extLst>
          </p:cNvPr>
          <p:cNvSpPr txBox="1">
            <a:spLocks noGrp="1"/>
          </p:cNvSpPr>
          <p:nvPr>
            <p:ph idx="1"/>
          </p:nvPr>
        </p:nvSpPr>
        <p:spPr>
          <a:xfrm>
            <a:off x="542925" y="2262188"/>
            <a:ext cx="11298238" cy="3914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FF0000"/>
              </a:solidFill>
              <a:effectLst/>
              <a:uLnTx/>
              <a:uFillTx/>
              <a:latin typeface="Franklin Gothic Medium" pitchFamily="34" charset="0"/>
              <a:ea typeface="+mn-ea"/>
              <a:cs typeface="+mn-cs"/>
            </a:endParaRPr>
          </a:p>
        </p:txBody>
      </p:sp>
      <p:graphicFrame>
        <p:nvGraphicFramePr>
          <p:cNvPr id="3" name="Table 4">
            <a:extLst>
              <a:ext uri="{FF2B5EF4-FFF2-40B4-BE49-F238E27FC236}">
                <a16:creationId xmlns:a16="http://schemas.microsoft.com/office/drawing/2014/main" id="{CD59F433-9AFF-7C5C-EE78-7BE5D65C2D3E}"/>
              </a:ext>
            </a:extLst>
          </p:cNvPr>
          <p:cNvGraphicFramePr>
            <a:graphicFrameLocks noGrp="1"/>
          </p:cNvGraphicFramePr>
          <p:nvPr>
            <p:extLst>
              <p:ext uri="{D42A27DB-BD31-4B8C-83A1-F6EECF244321}">
                <p14:modId xmlns:p14="http://schemas.microsoft.com/office/powerpoint/2010/main" val="1698381970"/>
              </p:ext>
            </p:extLst>
          </p:nvPr>
        </p:nvGraphicFramePr>
        <p:xfrm>
          <a:off x="542926" y="2262189"/>
          <a:ext cx="11298237" cy="3954780"/>
        </p:xfrm>
        <a:graphic>
          <a:graphicData uri="http://schemas.openxmlformats.org/drawingml/2006/table">
            <a:tbl>
              <a:tblPr firstRow="1" bandRow="1">
                <a:tableStyleId>{5C22544A-7EE6-4342-B048-85BDC9FD1C3A}</a:tableStyleId>
              </a:tblPr>
              <a:tblGrid>
                <a:gridCol w="3820814">
                  <a:extLst>
                    <a:ext uri="{9D8B030D-6E8A-4147-A177-3AD203B41FA5}">
                      <a16:colId xmlns:a16="http://schemas.microsoft.com/office/drawing/2014/main" val="2978113544"/>
                    </a:ext>
                  </a:extLst>
                </a:gridCol>
                <a:gridCol w="3820814">
                  <a:extLst>
                    <a:ext uri="{9D8B030D-6E8A-4147-A177-3AD203B41FA5}">
                      <a16:colId xmlns:a16="http://schemas.microsoft.com/office/drawing/2014/main" val="2287643071"/>
                    </a:ext>
                  </a:extLst>
                </a:gridCol>
                <a:gridCol w="3656609">
                  <a:extLst>
                    <a:ext uri="{9D8B030D-6E8A-4147-A177-3AD203B41FA5}">
                      <a16:colId xmlns:a16="http://schemas.microsoft.com/office/drawing/2014/main" val="3774420638"/>
                    </a:ext>
                  </a:extLst>
                </a:gridCol>
              </a:tblGrid>
              <a:tr h="782955">
                <a:tc>
                  <a:txBody>
                    <a:bodyPr/>
                    <a:lstStyle/>
                    <a:p>
                      <a:r>
                        <a:rPr lang="en-US" sz="2400" b="1" dirty="0"/>
                        <a:t>SUBJECT – OTM – ALL GRADES </a:t>
                      </a:r>
                    </a:p>
                  </a:txBody>
                  <a:tcPr/>
                </a:tc>
                <a:tc>
                  <a:txBody>
                    <a:bodyPr/>
                    <a:lstStyle/>
                    <a:p>
                      <a:r>
                        <a:rPr lang="en-US" sz="2400" b="1" dirty="0"/>
                        <a:t>TICS Current Data – TN READY 2021-2022</a:t>
                      </a:r>
                    </a:p>
                  </a:txBody>
                  <a:tcPr/>
                </a:tc>
                <a:tc>
                  <a:txBody>
                    <a:bodyPr/>
                    <a:lstStyle/>
                    <a:p>
                      <a:r>
                        <a:rPr lang="en-US" sz="2400" b="1" dirty="0"/>
                        <a:t>TICS GOAL for 2022-2023</a:t>
                      </a:r>
                    </a:p>
                  </a:txBody>
                  <a:tcPr/>
                </a:tc>
                <a:extLst>
                  <a:ext uri="{0D108BD9-81ED-4DB2-BD59-A6C34878D82A}">
                    <a16:rowId xmlns:a16="http://schemas.microsoft.com/office/drawing/2014/main" val="2985543767"/>
                  </a:ext>
                </a:extLst>
              </a:tr>
              <a:tr h="782955">
                <a:tc>
                  <a:txBody>
                    <a:bodyPr/>
                    <a:lstStyle/>
                    <a:p>
                      <a:r>
                        <a:rPr lang="en-US" sz="2400" b="1" dirty="0"/>
                        <a:t>ELA </a:t>
                      </a:r>
                    </a:p>
                  </a:txBody>
                  <a:tcPr/>
                </a:tc>
                <a:tc>
                  <a:txBody>
                    <a:bodyPr/>
                    <a:lstStyle/>
                    <a:p>
                      <a:r>
                        <a:rPr lang="en-US" sz="2400" b="1" dirty="0"/>
                        <a:t>14.4%</a:t>
                      </a:r>
                    </a:p>
                  </a:txBody>
                  <a:tcPr/>
                </a:tc>
                <a:tc>
                  <a:txBody>
                    <a:bodyPr/>
                    <a:lstStyle/>
                    <a:p>
                      <a:r>
                        <a:rPr lang="en-US" sz="2400" b="1" dirty="0"/>
                        <a:t>25.1%</a:t>
                      </a:r>
                    </a:p>
                  </a:txBody>
                  <a:tcPr/>
                </a:tc>
                <a:extLst>
                  <a:ext uri="{0D108BD9-81ED-4DB2-BD59-A6C34878D82A}">
                    <a16:rowId xmlns:a16="http://schemas.microsoft.com/office/drawing/2014/main" val="3847032338"/>
                  </a:ext>
                </a:extLst>
              </a:tr>
              <a:tr h="782955">
                <a:tc>
                  <a:txBody>
                    <a:bodyPr/>
                    <a:lstStyle/>
                    <a:p>
                      <a:r>
                        <a:rPr lang="en-US" sz="2400" b="1" dirty="0"/>
                        <a:t>MATH </a:t>
                      </a:r>
                    </a:p>
                  </a:txBody>
                  <a:tcPr/>
                </a:tc>
                <a:tc>
                  <a:txBody>
                    <a:bodyPr/>
                    <a:lstStyle/>
                    <a:p>
                      <a:r>
                        <a:rPr lang="en-US" sz="2400" b="1" dirty="0"/>
                        <a:t>12.7%</a:t>
                      </a:r>
                    </a:p>
                  </a:txBody>
                  <a:tcPr/>
                </a:tc>
                <a:tc>
                  <a:txBody>
                    <a:bodyPr/>
                    <a:lstStyle/>
                    <a:p>
                      <a:r>
                        <a:rPr lang="en-US" sz="2400" b="1" dirty="0"/>
                        <a:t>23.6%</a:t>
                      </a:r>
                    </a:p>
                  </a:txBody>
                  <a:tcPr/>
                </a:tc>
                <a:extLst>
                  <a:ext uri="{0D108BD9-81ED-4DB2-BD59-A6C34878D82A}">
                    <a16:rowId xmlns:a16="http://schemas.microsoft.com/office/drawing/2014/main" val="1207408954"/>
                  </a:ext>
                </a:extLst>
              </a:tr>
              <a:tr h="782955">
                <a:tc>
                  <a:txBody>
                    <a:bodyPr/>
                    <a:lstStyle/>
                    <a:p>
                      <a:r>
                        <a:rPr lang="en-US" sz="2400" b="1" dirty="0"/>
                        <a:t>SCIENCE</a:t>
                      </a:r>
                    </a:p>
                  </a:txBody>
                  <a:tcPr/>
                </a:tc>
                <a:tc>
                  <a:txBody>
                    <a:bodyPr/>
                    <a:lstStyle/>
                    <a:p>
                      <a:r>
                        <a:rPr lang="en-US" sz="2400" b="1" dirty="0"/>
                        <a:t>13.7%</a:t>
                      </a:r>
                    </a:p>
                  </a:txBody>
                  <a:tcPr/>
                </a:tc>
                <a:tc>
                  <a:txBody>
                    <a:bodyPr/>
                    <a:lstStyle/>
                    <a:p>
                      <a:r>
                        <a:rPr lang="en-US" sz="2400" b="1" dirty="0"/>
                        <a:t>26.6%</a:t>
                      </a:r>
                    </a:p>
                  </a:txBody>
                  <a:tcPr/>
                </a:tc>
                <a:extLst>
                  <a:ext uri="{0D108BD9-81ED-4DB2-BD59-A6C34878D82A}">
                    <a16:rowId xmlns:a16="http://schemas.microsoft.com/office/drawing/2014/main" val="3502077869"/>
                  </a:ext>
                </a:extLst>
              </a:tr>
              <a:tr h="782955">
                <a:tc>
                  <a:txBody>
                    <a:bodyPr/>
                    <a:lstStyle/>
                    <a:p>
                      <a:r>
                        <a:rPr lang="en-US" sz="2400" b="1" dirty="0"/>
                        <a:t>SOCIAL STUDIES </a:t>
                      </a:r>
                    </a:p>
                  </a:txBody>
                  <a:tcPr/>
                </a:tc>
                <a:tc>
                  <a:txBody>
                    <a:bodyPr/>
                    <a:lstStyle/>
                    <a:p>
                      <a:r>
                        <a:rPr lang="en-US" sz="2400" b="1" dirty="0"/>
                        <a:t>31.1%</a:t>
                      </a:r>
                    </a:p>
                  </a:txBody>
                  <a:tcPr/>
                </a:tc>
                <a:tc>
                  <a:txBody>
                    <a:bodyPr/>
                    <a:lstStyle/>
                    <a:p>
                      <a:r>
                        <a:rPr lang="en-US" sz="2400" b="1" dirty="0"/>
                        <a:t>41.4%</a:t>
                      </a:r>
                    </a:p>
                  </a:txBody>
                  <a:tcPr/>
                </a:tc>
                <a:extLst>
                  <a:ext uri="{0D108BD9-81ED-4DB2-BD59-A6C34878D82A}">
                    <a16:rowId xmlns:a16="http://schemas.microsoft.com/office/drawing/2014/main" val="2762203821"/>
                  </a:ext>
                </a:extLst>
              </a:tr>
            </a:tbl>
          </a:graphicData>
        </a:graphic>
      </p:graphicFrame>
    </p:spTree>
    <p:extLst>
      <p:ext uri="{BB962C8B-B14F-4D97-AF65-F5344CB8AC3E}">
        <p14:creationId xmlns:p14="http://schemas.microsoft.com/office/powerpoint/2010/main" val="287372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9503597"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prstClr val="white"/>
                </a:solidFill>
                <a:effectLst/>
                <a:uLnTx/>
                <a:uFillTx/>
                <a:latin typeface="Arial Black"/>
                <a:ea typeface="+mn-ea"/>
                <a:cs typeface="Arial Black"/>
              </a:rPr>
              <a:t>Mastery Connect Data</a:t>
            </a:r>
            <a:endParaRPr kumimoji="0" lang="en" sz="6000" b="0" i="0" u="none" strike="noStrike" kern="1200" cap="none" spc="0" normalizeH="0" baseline="0" noProof="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79586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MASTERY CONNECT</a:t>
            </a:r>
          </a:p>
        </p:txBody>
      </p:sp>
      <p:sp>
        <p:nvSpPr>
          <p:cNvPr id="4" name="Text Placeholder 2">
            <a:extLst>
              <a:ext uri="{FF2B5EF4-FFF2-40B4-BE49-F238E27FC236}">
                <a16:creationId xmlns:a16="http://schemas.microsoft.com/office/drawing/2014/main" id="{9912DEAD-F5AF-4411-9465-F208D1183F0C}"/>
              </a:ext>
            </a:extLst>
          </p:cNvPr>
          <p:cNvSpPr txBox="1">
            <a:spLocks noGrp="1"/>
          </p:cNvSpPr>
          <p:nvPr>
            <p:ph idx="1"/>
          </p:nvPr>
        </p:nvSpPr>
        <p:spPr>
          <a:xfrm>
            <a:off x="542925" y="2262188"/>
            <a:ext cx="11298238" cy="39147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ea typeface="+mn-ea"/>
                <a:cs typeface="+mn-cs"/>
              </a:rPr>
              <a:t>Grades K-12 will participate in standards-based assessments aligned with district ELA, math, and science curriculum maps.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ea typeface="+mn-ea"/>
                <a:cs typeface="+mn-cs"/>
              </a:rPr>
              <a:t>Mastery Connect is an assessment platform that allows teachers to assess student mastery of specific standards.</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ea typeface="+mn-ea"/>
                <a:cs typeface="+mn-cs"/>
              </a:rPr>
              <a:t>Students can receive results instantly.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ea typeface="+mn-ea"/>
                <a:cs typeface="+mn-cs"/>
              </a:rPr>
              <a:t>The results are displayed by standard, so although students will still get an overall percentage on any assessment taken, the focus is on the mastery of the specific standards.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Franklin Gothic Medium" pitchFamily="34" charset="0"/>
              <a:ea typeface="+mn-ea"/>
              <a:cs typeface="+mn-cs"/>
            </a:endParaRPr>
          </a:p>
        </p:txBody>
      </p:sp>
    </p:spTree>
    <p:extLst>
      <p:ext uri="{BB962C8B-B14F-4D97-AF65-F5344CB8AC3E}">
        <p14:creationId xmlns:p14="http://schemas.microsoft.com/office/powerpoint/2010/main" val="238489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36021C-5E26-4884-8C55-48972795321C}"/>
              </a:ext>
            </a:extLst>
          </p:cNvPr>
          <p:cNvPicPr>
            <a:picLocks noGrp="1" noChangeAspect="1"/>
          </p:cNvPicPr>
          <p:nvPr>
            <p:ph idx="1"/>
          </p:nvPr>
        </p:nvPicPr>
        <p:blipFill rotWithShape="1">
          <a:blip r:embed="rId4"/>
          <a:srcRect l="19250" t="32147" r="36933" b="8445"/>
          <a:stretch/>
        </p:blipFill>
        <p:spPr>
          <a:xfrm>
            <a:off x="1417832" y="1472570"/>
            <a:ext cx="9205645" cy="5313511"/>
          </a:xfrm>
          <a:prstGeom prst="rect">
            <a:avLst/>
          </a:prstGeom>
        </p:spPr>
      </p:pic>
    </p:spTree>
    <p:extLst>
      <p:ext uri="{BB962C8B-B14F-4D97-AF65-F5344CB8AC3E}">
        <p14:creationId xmlns:p14="http://schemas.microsoft.com/office/powerpoint/2010/main" val="2335497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7C1EEBDF-2CFD-DAD0-4767-EB4CD86C6E6F}"/>
              </a:ext>
            </a:extLst>
          </p:cNvPr>
          <p:cNvPicPr>
            <a:picLocks noChangeAspect="1"/>
          </p:cNvPicPr>
          <p:nvPr/>
        </p:nvPicPr>
        <p:blipFill>
          <a:blip r:embed="rId3"/>
          <a:stretch>
            <a:fillRect/>
          </a:stretch>
        </p:blipFill>
        <p:spPr>
          <a:xfrm>
            <a:off x="858983" y="1161619"/>
            <a:ext cx="10317018" cy="2174248"/>
          </a:xfrm>
          <a:prstGeom prst="rect">
            <a:avLst/>
          </a:prstGeom>
        </p:spPr>
      </p:pic>
      <p:sp>
        <p:nvSpPr>
          <p:cNvPr id="19"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en-US" sz="3800" b="1" kern="1200">
                <a:solidFill>
                  <a:schemeClr val="tx1"/>
                </a:solidFill>
                <a:latin typeface="+mj-lt"/>
                <a:ea typeface="+mj-ea"/>
                <a:cs typeface="+mj-cs"/>
              </a:rPr>
              <a:t>Mastery Connect – ELA </a:t>
            </a:r>
            <a:br>
              <a:rPr lang="en-US" sz="3800" b="1" kern="1200">
                <a:solidFill>
                  <a:schemeClr val="tx1"/>
                </a:solidFill>
                <a:latin typeface="+mj-lt"/>
                <a:ea typeface="+mj-ea"/>
                <a:cs typeface="+mj-cs"/>
              </a:rPr>
            </a:br>
            <a:r>
              <a:rPr lang="en-US" sz="3800" b="1" kern="1200">
                <a:solidFill>
                  <a:schemeClr val="tx1"/>
                </a:solidFill>
                <a:latin typeface="+mj-lt"/>
                <a:ea typeface="+mj-ea"/>
                <a:cs typeface="+mj-cs"/>
              </a:rPr>
              <a:t>District Formative Assessments</a:t>
            </a:r>
            <a:br>
              <a:rPr lang="en-US" sz="3800" b="1" kern="1200">
                <a:solidFill>
                  <a:schemeClr val="tx1"/>
                </a:solidFill>
                <a:effectLst>
                  <a:outerShdw blurRad="50800" dist="38100" dir="2700000" algn="tl" rotWithShape="0">
                    <a:prstClr val="black">
                      <a:alpha val="0"/>
                    </a:prstClr>
                  </a:outerShdw>
                </a:effectLst>
                <a:latin typeface="+mj-lt"/>
                <a:ea typeface="+mj-ea"/>
                <a:cs typeface="+mj-cs"/>
              </a:rPr>
            </a:br>
            <a:endParaRPr lang="en-US" sz="3800" b="1" kern="1200" dirty="0">
              <a:solidFill>
                <a:schemeClr val="tx1"/>
              </a:solidFill>
              <a:latin typeface="+mj-lt"/>
              <a:ea typeface="+mj-ea"/>
              <a:cs typeface="+mj-cs"/>
            </a:endParaRPr>
          </a:p>
        </p:txBody>
      </p:sp>
    </p:spTree>
    <p:extLst>
      <p:ext uri="{BB962C8B-B14F-4D97-AF65-F5344CB8AC3E}">
        <p14:creationId xmlns:p14="http://schemas.microsoft.com/office/powerpoint/2010/main" val="278982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356924" y="5189747"/>
            <a:ext cx="9623404" cy="1257202"/>
          </a:xfrm>
        </p:spPr>
        <p:txBody>
          <a:bodyPr vert="horz" lIns="91440" tIns="45720" rIns="91440" bIns="45720" rtlCol="0" anchor="b">
            <a:normAutofit/>
          </a:bodyPr>
          <a:lstStyle/>
          <a:p>
            <a:r>
              <a:rPr lang="en-US" sz="2600" b="1" kern="1200" dirty="0">
                <a:solidFill>
                  <a:schemeClr val="tx1"/>
                </a:solidFill>
                <a:latin typeface="+mj-lt"/>
                <a:ea typeface="+mj-ea"/>
                <a:cs typeface="+mj-cs"/>
              </a:rPr>
              <a:t>Mastery Connect – MATH </a:t>
            </a:r>
            <a:br>
              <a:rPr lang="en-US" sz="2600" b="1" kern="1200" dirty="0">
                <a:solidFill>
                  <a:schemeClr val="tx1"/>
                </a:solidFill>
                <a:latin typeface="+mj-lt"/>
                <a:ea typeface="+mj-ea"/>
                <a:cs typeface="+mj-cs"/>
              </a:rPr>
            </a:br>
            <a:r>
              <a:rPr lang="en-US" sz="2600" b="1" kern="1200" dirty="0">
                <a:solidFill>
                  <a:schemeClr val="tx1"/>
                </a:solidFill>
                <a:latin typeface="+mj-lt"/>
                <a:ea typeface="+mj-ea"/>
                <a:cs typeface="+mj-cs"/>
              </a:rPr>
              <a:t>District Formative Assessments</a:t>
            </a:r>
            <a:br>
              <a:rPr lang="en-US" sz="2600" b="1" kern="1200" dirty="0">
                <a:solidFill>
                  <a:schemeClr val="tx1"/>
                </a:solidFill>
                <a:effectLst>
                  <a:outerShdw blurRad="50800" dist="38100" dir="2700000" algn="tl" rotWithShape="0">
                    <a:prstClr val="black">
                      <a:alpha val="0"/>
                    </a:prstClr>
                  </a:outerShdw>
                </a:effectLst>
                <a:latin typeface="+mj-lt"/>
                <a:ea typeface="+mj-ea"/>
                <a:cs typeface="+mj-cs"/>
              </a:rPr>
            </a:br>
            <a:endParaRPr lang="en-US" sz="2600" b="1" kern="1200" dirty="0">
              <a:solidFill>
                <a:schemeClr val="tx1"/>
              </a:solidFill>
              <a:latin typeface="+mj-lt"/>
              <a:ea typeface="+mj-ea"/>
              <a:cs typeface="+mj-cs"/>
            </a:endParaRPr>
          </a:p>
        </p:txBody>
      </p:sp>
      <p:sp>
        <p:nvSpPr>
          <p:cNvPr id="17" name="Rectangle 16">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7DB6D7F3-4AAB-75B9-C3D0-AEE8E3598A05}"/>
              </a:ext>
            </a:extLst>
          </p:cNvPr>
          <p:cNvPicPr>
            <a:picLocks noChangeAspect="1"/>
          </p:cNvPicPr>
          <p:nvPr/>
        </p:nvPicPr>
        <p:blipFill>
          <a:blip r:embed="rId3"/>
          <a:stretch>
            <a:fillRect/>
          </a:stretch>
        </p:blipFill>
        <p:spPr>
          <a:xfrm>
            <a:off x="868218" y="670898"/>
            <a:ext cx="10889673" cy="2204709"/>
          </a:xfrm>
          <a:prstGeom prst="rect">
            <a:avLst/>
          </a:prstGeom>
          <a:effectLst>
            <a:outerShdw blurRad="406400" dist="317500" dir="5400000" sx="89000" sy="89000" rotWithShape="0">
              <a:prstClr val="black">
                <a:alpha val="15000"/>
              </a:prstClr>
            </a:outerShdw>
          </a:effectLst>
        </p:spPr>
      </p:pic>
      <p:pic>
        <p:nvPicPr>
          <p:cNvPr id="5" name="Picture 4">
            <a:extLst>
              <a:ext uri="{FF2B5EF4-FFF2-40B4-BE49-F238E27FC236}">
                <a16:creationId xmlns:a16="http://schemas.microsoft.com/office/drawing/2014/main" id="{52912721-9835-6852-E094-11AF564F6171}"/>
              </a:ext>
            </a:extLst>
          </p:cNvPr>
          <p:cNvPicPr>
            <a:picLocks noChangeAspect="1"/>
          </p:cNvPicPr>
          <p:nvPr/>
        </p:nvPicPr>
        <p:blipFill>
          <a:blip r:embed="rId4"/>
          <a:stretch>
            <a:fillRect/>
          </a:stretch>
        </p:blipFill>
        <p:spPr>
          <a:xfrm>
            <a:off x="868218" y="3278910"/>
            <a:ext cx="10889673" cy="1524796"/>
          </a:xfrm>
          <a:prstGeom prst="rect">
            <a:avLst/>
          </a:prstGeom>
        </p:spPr>
      </p:pic>
    </p:spTree>
    <p:extLst>
      <p:ext uri="{BB962C8B-B14F-4D97-AF65-F5344CB8AC3E}">
        <p14:creationId xmlns:p14="http://schemas.microsoft.com/office/powerpoint/2010/main" val="3672178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C611012E-27ED-BA34-EC68-BC0CDDE3C7DB}"/>
              </a:ext>
            </a:extLst>
          </p:cNvPr>
          <p:cNvPicPr>
            <a:picLocks noGrp="1" noChangeAspect="1"/>
          </p:cNvPicPr>
          <p:nvPr>
            <p:ph idx="1"/>
          </p:nvPr>
        </p:nvPicPr>
        <p:blipFill>
          <a:blip r:embed="rId3"/>
          <a:stretch>
            <a:fillRect/>
          </a:stretch>
        </p:blipFill>
        <p:spPr>
          <a:xfrm>
            <a:off x="951345" y="1161619"/>
            <a:ext cx="10409382" cy="2089581"/>
          </a:xfrm>
          <a:prstGeom prst="rect">
            <a:avLst/>
          </a:prstGeom>
        </p:spPr>
      </p:pic>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187704" y="3857542"/>
            <a:ext cx="8921672" cy="1713305"/>
          </a:xfrm>
        </p:spPr>
        <p:txBody>
          <a:bodyPr vert="horz" lIns="91440" tIns="45720" rIns="91440" bIns="45720" rtlCol="0" anchor="b">
            <a:normAutofit/>
          </a:bodyPr>
          <a:lstStyle/>
          <a:p>
            <a:r>
              <a:rPr lang="en-US" sz="3800" b="1" kern="1200" dirty="0">
                <a:solidFill>
                  <a:schemeClr val="tx1"/>
                </a:solidFill>
                <a:latin typeface="+mj-lt"/>
                <a:ea typeface="+mj-ea"/>
                <a:cs typeface="+mj-cs"/>
              </a:rPr>
              <a:t>Mastery Connect – Science</a:t>
            </a:r>
            <a:br>
              <a:rPr lang="en-US" sz="3800" b="1" kern="1200" dirty="0">
                <a:solidFill>
                  <a:schemeClr val="tx1"/>
                </a:solidFill>
                <a:latin typeface="+mj-lt"/>
                <a:ea typeface="+mj-ea"/>
                <a:cs typeface="+mj-cs"/>
              </a:rPr>
            </a:br>
            <a:r>
              <a:rPr lang="en-US" sz="3800" b="1" kern="1200" dirty="0">
                <a:solidFill>
                  <a:schemeClr val="tx1"/>
                </a:solidFill>
                <a:latin typeface="+mj-lt"/>
                <a:ea typeface="+mj-ea"/>
                <a:cs typeface="+mj-cs"/>
              </a:rPr>
              <a:t>District Formative Assessments</a:t>
            </a:r>
            <a:br>
              <a:rPr lang="en-US" sz="3800" b="1" kern="1200" dirty="0">
                <a:solidFill>
                  <a:schemeClr val="tx1"/>
                </a:solidFill>
                <a:effectLst>
                  <a:outerShdw blurRad="50800" dist="38100" dir="2700000" algn="tl" rotWithShape="0">
                    <a:prstClr val="black">
                      <a:alpha val="0"/>
                    </a:prstClr>
                  </a:outerShdw>
                </a:effectLst>
                <a:latin typeface="+mj-lt"/>
                <a:ea typeface="+mj-ea"/>
                <a:cs typeface="+mj-cs"/>
              </a:rPr>
            </a:br>
            <a:endParaRPr lang="en-US" sz="3800" b="1" kern="1200" dirty="0">
              <a:solidFill>
                <a:schemeClr val="tx1"/>
              </a:solidFill>
              <a:latin typeface="+mj-lt"/>
              <a:ea typeface="+mj-ea"/>
              <a:cs typeface="+mj-cs"/>
            </a:endParaRPr>
          </a:p>
        </p:txBody>
      </p:sp>
    </p:spTree>
    <p:extLst>
      <p:ext uri="{BB962C8B-B14F-4D97-AF65-F5344CB8AC3E}">
        <p14:creationId xmlns:p14="http://schemas.microsoft.com/office/powerpoint/2010/main" val="3961287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err="1">
                <a:ln>
                  <a:noFill/>
                </a:ln>
                <a:solidFill>
                  <a:prstClr val="white"/>
                </a:solidFill>
                <a:effectLst/>
                <a:uLnTx/>
                <a:uFillTx/>
                <a:latin typeface="Arial Black"/>
                <a:ea typeface="+mn-ea"/>
                <a:cs typeface="Arial Black"/>
              </a:rPr>
              <a:t>iReady</a:t>
            </a:r>
            <a:r>
              <a:rPr kumimoji="0" lang="en-US" sz="6000" b="0" i="0" u="none" strike="noStrike" kern="1200" cap="none" spc="0" normalizeH="0" baseline="0" noProof="0">
                <a:ln>
                  <a:noFill/>
                </a:ln>
                <a:solidFill>
                  <a:prstClr val="white"/>
                </a:solidFill>
                <a:effectLst/>
                <a:uLnTx/>
                <a:uFillTx/>
                <a:latin typeface="Arial Black"/>
                <a:ea typeface="+mn-ea"/>
                <a:cs typeface="Arial Black"/>
              </a:rPr>
              <a:t> Data</a:t>
            </a:r>
            <a:endParaRPr kumimoji="0" lang="en" sz="6000" b="0" i="0" u="none" strike="noStrike" kern="1200" cap="none" spc="0" normalizeH="0" baseline="0" noProof="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879359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 sz="4400" b="1">
                <a:solidFill>
                  <a:schemeClr val="bg1"/>
                </a:solidFill>
                <a:latin typeface="Franklin Gothic Medium" pitchFamily="34" charset="0"/>
                <a:cs typeface="Arial Black"/>
              </a:rPr>
              <a:t>i-Ready </a:t>
            </a:r>
            <a:endParaRPr lang="en-US" sz="4400" b="1">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5" name="Text Placeholder 2">
            <a:extLst>
              <a:ext uri="{FF2B5EF4-FFF2-40B4-BE49-F238E27FC236}">
                <a16:creationId xmlns:a16="http://schemas.microsoft.com/office/drawing/2014/main" id="{5740119F-4110-4BE4-9284-547E5536CE4B}"/>
              </a:ext>
            </a:extLst>
          </p:cNvPr>
          <p:cNvSpPr txBox="1">
            <a:spLocks/>
          </p:cNvSpPr>
          <p:nvPr/>
        </p:nvSpPr>
        <p:spPr>
          <a:xfrm>
            <a:off x="1171438" y="2070595"/>
            <a:ext cx="10041212" cy="41940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500" b="0" i="0" u="none" strike="noStrike" kern="1200" cap="none" spc="0" normalizeH="0" baseline="0" noProof="0" dirty="0">
              <a:ln>
                <a:noFill/>
              </a:ln>
              <a:solidFill>
                <a:prstClr val="black"/>
              </a:solidFill>
              <a:effectLst/>
              <a:uLnTx/>
              <a:uFillTx/>
              <a:latin typeface="Franklin Gothic Medium" pitchFamily="34" charset="0"/>
            </a:endParaRP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err="1">
                <a:ln>
                  <a:noFill/>
                </a:ln>
                <a:solidFill>
                  <a:prstClr val="black"/>
                </a:solidFill>
                <a:effectLst/>
                <a:uLnTx/>
                <a:uFillTx/>
                <a:latin typeface="Franklin Gothic Medium" pitchFamily="34" charset="0"/>
              </a:rPr>
              <a:t>iReady</a:t>
            </a:r>
            <a:r>
              <a:rPr kumimoji="0" lang="en-US" sz="3500" b="0" i="0" u="none" strike="noStrike" kern="1200" cap="none" spc="0" normalizeH="0" baseline="0" noProof="0" dirty="0">
                <a:ln>
                  <a:noFill/>
                </a:ln>
                <a:solidFill>
                  <a:prstClr val="black"/>
                </a:solidFill>
                <a:effectLst/>
                <a:uLnTx/>
                <a:uFillTx/>
                <a:latin typeface="Franklin Gothic Medium" pitchFamily="34" charset="0"/>
              </a:rPr>
              <a:t> is a computer-adaptive test (CAT).</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rPr>
              <a:t>Computer-adaptive tests continually adjust the difficulty of each test by determining each question based on the previous response.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rPr>
              <a:t>The </a:t>
            </a:r>
            <a:r>
              <a:rPr kumimoji="0" lang="en-US" sz="3500" b="0" i="0" u="none" strike="noStrike" kern="1200" cap="none" spc="0" normalizeH="0" baseline="0" noProof="0" dirty="0" err="1">
                <a:ln>
                  <a:noFill/>
                </a:ln>
                <a:solidFill>
                  <a:prstClr val="black"/>
                </a:solidFill>
                <a:effectLst/>
                <a:uLnTx/>
                <a:uFillTx/>
                <a:latin typeface="Franklin Gothic Medium" pitchFamily="34" charset="0"/>
              </a:rPr>
              <a:t>iReady</a:t>
            </a:r>
            <a:r>
              <a:rPr kumimoji="0" lang="en-US" sz="3500" b="0" i="0" u="none" strike="noStrike" kern="1200" cap="none" spc="0" normalizeH="0" baseline="0" noProof="0" dirty="0">
                <a:ln>
                  <a:noFill/>
                </a:ln>
                <a:solidFill>
                  <a:prstClr val="black"/>
                </a:solidFill>
                <a:effectLst/>
                <a:uLnTx/>
                <a:uFillTx/>
                <a:latin typeface="Franklin Gothic Medium" pitchFamily="34" charset="0"/>
              </a:rPr>
              <a:t> assessment is used as a diagnostic screening tool to identify students who may need additional academic support and monitor student growth.</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err="1">
                <a:ln>
                  <a:noFill/>
                </a:ln>
                <a:solidFill>
                  <a:prstClr val="black"/>
                </a:solidFill>
                <a:effectLst/>
                <a:uLnTx/>
                <a:uFillTx/>
                <a:latin typeface="Franklin Gothic Medium" pitchFamily="34" charset="0"/>
              </a:rPr>
              <a:t>iReady</a:t>
            </a:r>
            <a:r>
              <a:rPr kumimoji="0" lang="en-US" sz="3500" b="0" i="0" u="none" strike="noStrike" kern="1200" cap="none" spc="0" normalizeH="0" baseline="0" noProof="0" dirty="0">
                <a:ln>
                  <a:noFill/>
                </a:ln>
                <a:solidFill>
                  <a:prstClr val="black"/>
                </a:solidFill>
                <a:effectLst/>
                <a:uLnTx/>
                <a:uFillTx/>
                <a:latin typeface="Franklin Gothic Medium" pitchFamily="34" charset="0"/>
              </a:rPr>
              <a:t> is a K-8 intervention that provide specific tools and lessons to support areas the individual student is struggling.</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rPr>
              <a:t>In addition, </a:t>
            </a:r>
            <a:r>
              <a:rPr kumimoji="0" lang="en-US" sz="3500" b="0" i="0" u="none" strike="noStrike" kern="1200" cap="none" spc="0" normalizeH="0" baseline="0" noProof="0" dirty="0" err="1">
                <a:ln>
                  <a:noFill/>
                </a:ln>
                <a:solidFill>
                  <a:prstClr val="black"/>
                </a:solidFill>
                <a:effectLst/>
                <a:uLnTx/>
                <a:uFillTx/>
                <a:latin typeface="Franklin Gothic Medium" pitchFamily="34" charset="0"/>
              </a:rPr>
              <a:t>iReady</a:t>
            </a:r>
            <a:r>
              <a:rPr kumimoji="0" lang="en-US" sz="3500" b="0" i="0" u="none" strike="noStrike" kern="1200" cap="none" spc="0" normalizeH="0" baseline="0" noProof="0" dirty="0">
                <a:ln>
                  <a:noFill/>
                </a:ln>
                <a:solidFill>
                  <a:prstClr val="black"/>
                </a:solidFill>
                <a:effectLst/>
                <a:uLnTx/>
                <a:uFillTx/>
                <a:latin typeface="Franklin Gothic Medium" pitchFamily="34" charset="0"/>
              </a:rPr>
              <a:t> can help teachers determine appropriate instructional areas and skills to focus on during small group intervention instruction.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842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 b="1">
                <a:solidFill>
                  <a:schemeClr val="bg1"/>
                </a:solidFill>
                <a:latin typeface="Franklin Gothic Medium" pitchFamily="34" charset="0"/>
                <a:cs typeface="Arial Black"/>
              </a:rPr>
              <a:t>i</a:t>
            </a:r>
            <a:r>
              <a:rPr lang="en" sz="4400" b="1">
                <a:solidFill>
                  <a:schemeClr val="bg1"/>
                </a:solidFill>
                <a:latin typeface="Franklin Gothic Medium" pitchFamily="34" charset="0"/>
                <a:cs typeface="Arial Black"/>
              </a:rPr>
              <a:t>-Ready Data</a:t>
            </a:r>
            <a:endParaRPr lang="en-US" sz="4400" b="1">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4" name="Content Placeholder 3">
            <a:extLst>
              <a:ext uri="{FF2B5EF4-FFF2-40B4-BE49-F238E27FC236}">
                <a16:creationId xmlns:a16="http://schemas.microsoft.com/office/drawing/2014/main" id="{18536ACB-0269-4293-9161-166EDF5532BA}"/>
              </a:ext>
            </a:extLst>
          </p:cNvPr>
          <p:cNvSpPr txBox="1">
            <a:spLocks noGrp="1"/>
          </p:cNvSpPr>
          <p:nvPr>
            <p:ph idx="1"/>
          </p:nvPr>
        </p:nvSpPr>
        <p:spPr>
          <a:xfrm>
            <a:off x="542925" y="2262188"/>
            <a:ext cx="11298238" cy="372346"/>
          </a:xfrm>
          <a:prstGeom prst="rect">
            <a:avLst/>
          </a:prstGeom>
          <a:noFill/>
        </p:spPr>
        <p:txBody>
          <a:bodyPr wrap="square">
            <a:spAutoFit/>
          </a:bodyPr>
          <a:lstStyle/>
          <a:p>
            <a:pPr marL="0" marR="0" lvl="0" indent="0" defTabSz="914400" rtl="0" eaLnBrk="1" fontAlgn="auto" latinLnBrk="0" hangingPunct="1">
              <a:lnSpc>
                <a:spcPct val="107000"/>
              </a:lnSpc>
              <a:spcBef>
                <a:spcPts val="0"/>
              </a:spcBef>
              <a:spcAft>
                <a:spcPts val="800"/>
              </a:spcAft>
              <a:buClrTx/>
              <a:buSzTx/>
              <a:buNone/>
              <a:tabLst/>
              <a:defRPr/>
            </a:pPr>
            <a:r>
              <a:rPr lang="en-US" sz="1800" dirty="0">
                <a:solidFill>
                  <a:srgbClr val="FF0000"/>
                </a:solidFill>
                <a:latin typeface="Franklin Gothic Medium" pitchFamily="34" charset="0"/>
                <a:ea typeface="Calibri" panose="020F0502020204030204" pitchFamily="34" charset="0"/>
                <a:cs typeface="Times New Roman" panose="02020603050405020304" pitchFamily="18" charset="0"/>
              </a:rPr>
              <a:t>ELA DATA </a:t>
            </a:r>
            <a:endParaRPr kumimoji="0" lang="en-US" sz="1800" b="0" i="0" u="none" strike="noStrike" kern="1200" cap="none" spc="0" normalizeH="0" baseline="0" noProof="0" dirty="0">
              <a:ln>
                <a:noFill/>
              </a:ln>
              <a:solidFill>
                <a:srgbClr val="FF0000"/>
              </a:solidFill>
              <a:effectLst/>
              <a:uLnTx/>
              <a:uFillTx/>
              <a:latin typeface="Franklin Gothic Medium"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36A0CB5-BDBB-7937-6137-8B0052721FBD}"/>
              </a:ext>
            </a:extLst>
          </p:cNvPr>
          <p:cNvPicPr>
            <a:picLocks noChangeAspect="1"/>
          </p:cNvPicPr>
          <p:nvPr/>
        </p:nvPicPr>
        <p:blipFill>
          <a:blip r:embed="rId4"/>
          <a:stretch>
            <a:fillRect/>
          </a:stretch>
        </p:blipFill>
        <p:spPr>
          <a:xfrm>
            <a:off x="424873" y="4946166"/>
            <a:ext cx="10169236" cy="1492868"/>
          </a:xfrm>
          <a:prstGeom prst="rect">
            <a:avLst/>
          </a:prstGeom>
        </p:spPr>
      </p:pic>
      <p:pic>
        <p:nvPicPr>
          <p:cNvPr id="7" name="Picture 6">
            <a:extLst>
              <a:ext uri="{FF2B5EF4-FFF2-40B4-BE49-F238E27FC236}">
                <a16:creationId xmlns:a16="http://schemas.microsoft.com/office/drawing/2014/main" id="{E895EF88-B44D-0EAF-1BDD-F544D7E7071C}"/>
              </a:ext>
            </a:extLst>
          </p:cNvPr>
          <p:cNvPicPr>
            <a:picLocks noChangeAspect="1"/>
          </p:cNvPicPr>
          <p:nvPr/>
        </p:nvPicPr>
        <p:blipFill>
          <a:blip r:embed="rId5"/>
          <a:stretch>
            <a:fillRect/>
          </a:stretch>
        </p:blipFill>
        <p:spPr>
          <a:xfrm>
            <a:off x="424873" y="2588588"/>
            <a:ext cx="10169236" cy="1910984"/>
          </a:xfrm>
          <a:prstGeom prst="rect">
            <a:avLst/>
          </a:prstGeom>
        </p:spPr>
      </p:pic>
    </p:spTree>
    <p:extLst>
      <p:ext uri="{BB962C8B-B14F-4D97-AF65-F5344CB8AC3E}">
        <p14:creationId xmlns:p14="http://schemas.microsoft.com/office/powerpoint/2010/main" val="204763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 sz="4400" b="1">
                <a:solidFill>
                  <a:schemeClr val="bg1"/>
                </a:solidFill>
                <a:latin typeface="Franklin Gothic Medium" pitchFamily="34" charset="0"/>
                <a:cs typeface="Arial Black"/>
              </a:rPr>
              <a:t>I-Ready Data</a:t>
            </a:r>
            <a:endParaRPr lang="en-US" sz="4400" b="1">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4" name="Content Placeholder 3">
            <a:extLst>
              <a:ext uri="{FF2B5EF4-FFF2-40B4-BE49-F238E27FC236}">
                <a16:creationId xmlns:a16="http://schemas.microsoft.com/office/drawing/2014/main" id="{18536ACB-0269-4293-9161-166EDF5532BA}"/>
              </a:ext>
            </a:extLst>
          </p:cNvPr>
          <p:cNvSpPr txBox="1">
            <a:spLocks noGrp="1"/>
          </p:cNvSpPr>
          <p:nvPr>
            <p:ph idx="1"/>
          </p:nvPr>
        </p:nvSpPr>
        <p:spPr>
          <a:xfrm>
            <a:off x="542925" y="2262188"/>
            <a:ext cx="11298238" cy="372346"/>
          </a:xfrm>
          <a:prstGeom prst="rect">
            <a:avLst/>
          </a:prstGeom>
          <a:noFill/>
        </p:spPr>
        <p:txBody>
          <a:bodyPr wrap="square">
            <a:spAutoFit/>
          </a:bodyPr>
          <a:lstStyle/>
          <a:p>
            <a:pPr marL="0" marR="0" lvl="0" indent="0" defTabSz="914400" rtl="0" eaLnBrk="1" fontAlgn="auto" latinLnBrk="0" hangingPunct="1">
              <a:lnSpc>
                <a:spcPct val="107000"/>
              </a:lnSpc>
              <a:spcBef>
                <a:spcPts val="0"/>
              </a:spcBef>
              <a:spcAft>
                <a:spcPts val="800"/>
              </a:spcAft>
              <a:buClrTx/>
              <a:buSzTx/>
              <a:buNone/>
              <a:tabLst/>
              <a:defRPr/>
            </a:pPr>
            <a:r>
              <a:rPr kumimoji="0" lang="en-US" sz="1800" b="0" i="0" u="none" strike="noStrike" kern="1200" cap="none" spc="0" normalizeH="0" baseline="0" noProof="0" dirty="0">
                <a:ln>
                  <a:noFill/>
                </a:ln>
                <a:solidFill>
                  <a:srgbClr val="FF0000"/>
                </a:solidFill>
                <a:effectLst/>
                <a:uLnTx/>
                <a:uFillTx/>
                <a:latin typeface="Franklin Gothic Medium" pitchFamily="34" charset="0"/>
                <a:ea typeface="Calibri" panose="020F0502020204030204" pitchFamily="34" charset="0"/>
                <a:cs typeface="Times New Roman" panose="02020603050405020304" pitchFamily="18" charset="0"/>
              </a:rPr>
              <a:t>MATH </a:t>
            </a:r>
          </a:p>
        </p:txBody>
      </p:sp>
      <p:pic>
        <p:nvPicPr>
          <p:cNvPr id="5" name="Picture 4">
            <a:extLst>
              <a:ext uri="{FF2B5EF4-FFF2-40B4-BE49-F238E27FC236}">
                <a16:creationId xmlns:a16="http://schemas.microsoft.com/office/drawing/2014/main" id="{EB5F517D-EA0C-3409-C22F-21FA11E4CAB9}"/>
              </a:ext>
            </a:extLst>
          </p:cNvPr>
          <p:cNvPicPr>
            <a:picLocks noChangeAspect="1"/>
          </p:cNvPicPr>
          <p:nvPr/>
        </p:nvPicPr>
        <p:blipFill>
          <a:blip r:embed="rId4"/>
          <a:stretch>
            <a:fillRect/>
          </a:stretch>
        </p:blipFill>
        <p:spPr>
          <a:xfrm>
            <a:off x="135877" y="2634534"/>
            <a:ext cx="9278645" cy="2376943"/>
          </a:xfrm>
          <a:prstGeom prst="rect">
            <a:avLst/>
          </a:prstGeom>
        </p:spPr>
      </p:pic>
      <p:pic>
        <p:nvPicPr>
          <p:cNvPr id="7" name="Picture 6">
            <a:extLst>
              <a:ext uri="{FF2B5EF4-FFF2-40B4-BE49-F238E27FC236}">
                <a16:creationId xmlns:a16="http://schemas.microsoft.com/office/drawing/2014/main" id="{DEEA7CB6-F3DA-B79F-56E9-3AE0CDA07E07}"/>
              </a:ext>
            </a:extLst>
          </p:cNvPr>
          <p:cNvPicPr>
            <a:picLocks noChangeAspect="1"/>
          </p:cNvPicPr>
          <p:nvPr/>
        </p:nvPicPr>
        <p:blipFill>
          <a:blip r:embed="rId5"/>
          <a:stretch>
            <a:fillRect/>
          </a:stretch>
        </p:blipFill>
        <p:spPr>
          <a:xfrm>
            <a:off x="135877" y="5011477"/>
            <a:ext cx="10501745" cy="1460712"/>
          </a:xfrm>
          <a:prstGeom prst="rect">
            <a:avLst/>
          </a:prstGeom>
        </p:spPr>
      </p:pic>
    </p:spTree>
    <p:extLst>
      <p:ext uri="{BB962C8B-B14F-4D97-AF65-F5344CB8AC3E}">
        <p14:creationId xmlns:p14="http://schemas.microsoft.com/office/powerpoint/2010/main" val="215943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9400855" cy="1754326"/>
          </a:xfrm>
          <a:prstGeom prst="rect">
            <a:avLst/>
          </a:prstGeom>
          <a:noFill/>
        </p:spPr>
        <p:txBody>
          <a:bodyPr wrap="square" lIns="91440" tIns="45720" rIns="91440" bIns="45720" rtlCol="0" anchor="t">
            <a:spAutoFit/>
          </a:bodyPr>
          <a:lstStyle/>
          <a:p>
            <a:pPr lvl="0" algn="ctr">
              <a:lnSpc>
                <a:spcPct val="90000"/>
              </a:lnSpc>
              <a:spcBef>
                <a:spcPct val="0"/>
              </a:spcBef>
              <a:defRPr/>
            </a:pPr>
            <a:r>
              <a:rPr lang="en" sz="6000" b="1" dirty="0">
                <a:solidFill>
                  <a:schemeClr val="bg1"/>
                </a:solidFill>
                <a:effectLst>
                  <a:outerShdw blurRad="50800" dist="38100" dir="2700000" algn="tl" rotWithShape="0">
                    <a:prstClr val="black">
                      <a:alpha val="0"/>
                    </a:prstClr>
                  </a:outerShdw>
                </a:effectLst>
                <a:latin typeface="Century Gothic" panose="020B0502020202020204" pitchFamily="34" charset="0"/>
              </a:rPr>
              <a:t>Universal Screener: </a:t>
            </a:r>
          </a:p>
          <a:p>
            <a:pPr lvl="0" algn="ctr">
              <a:lnSpc>
                <a:spcPct val="90000"/>
              </a:lnSpc>
              <a:spcBef>
                <a:spcPct val="0"/>
              </a:spcBef>
              <a:defRPr/>
            </a:pPr>
            <a:r>
              <a:rPr lang="en" sz="6000" b="1" dirty="0">
                <a:solidFill>
                  <a:schemeClr val="bg1"/>
                </a:solidFill>
                <a:effectLst>
                  <a:outerShdw blurRad="50800" dist="38100" dir="2700000" algn="tl" rotWithShape="0">
                    <a:prstClr val="black">
                      <a:alpha val="0"/>
                    </a:prstClr>
                  </a:outerShdw>
                </a:effectLst>
                <a:latin typeface="Century Gothic" panose="020B0502020202020204" pitchFamily="34" charset="0"/>
              </a:rPr>
              <a:t>i-Ready</a:t>
            </a:r>
            <a:endParaRPr kumimoji="0" lang="en-US" sz="6000" b="0" i="0" u="none" strike="noStrike" kern="1200" cap="none" spc="0" normalizeH="0" baseline="0" noProof="0" dirty="0">
              <a:ln>
                <a:noFill/>
              </a:ln>
              <a:solidFill>
                <a:prstClr val="white"/>
              </a:solidFill>
              <a:effectLst/>
              <a:uLnTx/>
              <a:uFillTx/>
              <a:latin typeface="Arial Black"/>
              <a:ea typeface="+mn-ea"/>
              <a:cs typeface="Arial Black"/>
            </a:endParaRPr>
          </a:p>
        </p:txBody>
      </p:sp>
    </p:spTree>
    <p:extLst>
      <p:ext uri="{BB962C8B-B14F-4D97-AF65-F5344CB8AC3E}">
        <p14:creationId xmlns:p14="http://schemas.microsoft.com/office/powerpoint/2010/main" val="2069897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9525" y="69138"/>
            <a:ext cx="11143735" cy="1149177"/>
          </a:xfrm>
        </p:spPr>
        <p:txBody>
          <a:bodyPr>
            <a:normAutofit/>
          </a:bodyPr>
          <a:lstStyle/>
          <a:p>
            <a:r>
              <a:rPr lang="en" b="1" dirty="0">
                <a:solidFill>
                  <a:schemeClr val="bg1"/>
                </a:solidFill>
                <a:effectLst>
                  <a:outerShdw blurRad="50800" dist="38100" dir="2700000" algn="tl" rotWithShape="0">
                    <a:prstClr val="black">
                      <a:alpha val="0"/>
                    </a:prstClr>
                  </a:outerShdw>
                </a:effectLst>
                <a:latin typeface="Franklin Gothic Medium" pitchFamily="34" charset="0"/>
              </a:rPr>
              <a:t>Universal Screener: i-Ready</a:t>
            </a:r>
            <a:endParaRPr lang="en-US" sz="44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6" name="Text Placeholder 2">
            <a:extLst>
              <a:ext uri="{FF2B5EF4-FFF2-40B4-BE49-F238E27FC236}">
                <a16:creationId xmlns:a16="http://schemas.microsoft.com/office/drawing/2014/main" id="{0D593001-0AC2-4058-B4E6-B85E1782BC12}"/>
              </a:ext>
            </a:extLst>
          </p:cNvPr>
          <p:cNvSpPr txBox="1">
            <a:spLocks/>
          </p:cNvSpPr>
          <p:nvPr/>
        </p:nvSpPr>
        <p:spPr>
          <a:xfrm>
            <a:off x="1143494" y="1767130"/>
            <a:ext cx="10496683" cy="41940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marR="0" lvl="0" indent="-2279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Medium" pitchFamily="34" charset="0"/>
              </a:rPr>
              <a:t>Grades K-8 will participate in skill-based reading and math screener assessments.  </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a:endParaRPr>
          </a:p>
          <a:p>
            <a:pPr marL="227965" lvl="0" indent="-227965">
              <a:defRPr/>
            </a:pPr>
            <a:r>
              <a:rPr lang="en-US" sz="2400" dirty="0" err="1">
                <a:solidFill>
                  <a:prstClr val="black"/>
                </a:solidFill>
                <a:latin typeface="Franklin Gothic Medium" pitchFamily="34" charset="0"/>
              </a:rPr>
              <a:t>i</a:t>
            </a:r>
            <a:r>
              <a:rPr lang="en-US" sz="2400" dirty="0">
                <a:solidFill>
                  <a:prstClr val="black"/>
                </a:solidFill>
                <a:latin typeface="Franklin Gothic Medium" pitchFamily="34" charset="0"/>
              </a:rPr>
              <a:t>-Ready</a:t>
            </a:r>
            <a:r>
              <a:rPr kumimoji="0" lang="en-US" sz="2400" b="0" i="0" u="none" strike="noStrike" kern="1200" cap="none" spc="0" normalizeH="0" baseline="0" noProof="0" dirty="0">
                <a:ln>
                  <a:noFill/>
                </a:ln>
                <a:solidFill>
                  <a:prstClr val="black"/>
                </a:solidFill>
                <a:effectLst/>
                <a:uLnTx/>
                <a:uFillTx/>
                <a:latin typeface="Franklin Gothic Medium" pitchFamily="34" charset="0"/>
              </a:rPr>
              <a:t> is the newly selected RTI</a:t>
            </a:r>
            <a:r>
              <a:rPr kumimoji="0" lang="en-US" sz="2400" b="0" i="0" u="none" strike="noStrike" kern="1200" cap="none" spc="0" normalizeH="0" baseline="30000" noProof="0" dirty="0">
                <a:ln>
                  <a:noFill/>
                </a:ln>
                <a:solidFill>
                  <a:prstClr val="black"/>
                </a:solidFill>
                <a:effectLst/>
                <a:uLnTx/>
                <a:uFillTx/>
                <a:latin typeface="Franklin Gothic Medium" pitchFamily="34" charset="0"/>
              </a:rPr>
              <a:t>2</a:t>
            </a:r>
            <a:r>
              <a:rPr kumimoji="0" lang="en-US" sz="2400" b="0" i="0" u="none" strike="noStrike" kern="1200" cap="none" spc="0" normalizeH="0" baseline="0" noProof="0" dirty="0">
                <a:ln>
                  <a:noFill/>
                </a:ln>
                <a:solidFill>
                  <a:prstClr val="black"/>
                </a:solidFill>
                <a:effectLst/>
                <a:uLnTx/>
                <a:uFillTx/>
                <a:latin typeface="Franklin Gothic Medium" pitchFamily="34" charset="0"/>
              </a:rPr>
              <a:t> assessment platform for students in grades K-8 and will replace </a:t>
            </a:r>
            <a:r>
              <a:rPr lang="en-US" sz="2400" dirty="0">
                <a:solidFill>
                  <a:prstClr val="black"/>
                </a:solidFill>
                <a:latin typeface="Franklin Gothic Medium" pitchFamily="34" charset="0"/>
              </a:rPr>
              <a:t>Illuminate/</a:t>
            </a:r>
            <a:r>
              <a:rPr lang="en-US" sz="2400" dirty="0" err="1">
                <a:solidFill>
                  <a:prstClr val="black"/>
                </a:solidFill>
                <a:latin typeface="Franklin Gothic Medium" pitchFamily="34" charset="0"/>
              </a:rPr>
              <a:t>FastBridge</a:t>
            </a:r>
            <a:r>
              <a:rPr lang="en-US" sz="2400" dirty="0">
                <a:solidFill>
                  <a:prstClr val="black"/>
                </a:solidFill>
                <a:latin typeface="Franklin Gothic Medium" pitchFamily="34" charset="0"/>
              </a:rPr>
              <a:t> in </a:t>
            </a:r>
            <a:r>
              <a:rPr kumimoji="0" lang="en-US" sz="2400" b="0" i="0" u="none" strike="noStrike" kern="1200" cap="none" spc="0" normalizeH="0" baseline="0" noProof="0" dirty="0">
                <a:ln>
                  <a:noFill/>
                </a:ln>
                <a:solidFill>
                  <a:prstClr val="black"/>
                </a:solidFill>
                <a:effectLst/>
                <a:uLnTx/>
                <a:uFillTx/>
                <a:latin typeface="Franklin Gothic Medium" pitchFamily="34" charset="0"/>
              </a:rPr>
              <a:t>the 2022-2023 school year.</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a:endParaRPr>
          </a:p>
          <a:p>
            <a:pPr marL="227965" marR="0" lvl="0" indent="-2279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err="1">
                <a:solidFill>
                  <a:prstClr val="black"/>
                </a:solidFill>
                <a:latin typeface="Franklin Gothic Medium" pitchFamily="34" charset="0"/>
              </a:rPr>
              <a:t>i</a:t>
            </a:r>
            <a:r>
              <a:rPr lang="en-US" sz="2400" dirty="0">
                <a:solidFill>
                  <a:prstClr val="black"/>
                </a:solidFill>
                <a:latin typeface="Franklin Gothic Medium" pitchFamily="34" charset="0"/>
              </a:rPr>
              <a:t>-Ready</a:t>
            </a:r>
            <a:r>
              <a:rPr kumimoji="0" lang="en-US" sz="2400" b="0" i="0" u="none" strike="noStrike" kern="1200" cap="none" spc="0" normalizeH="0" baseline="0" noProof="0" dirty="0">
                <a:ln>
                  <a:noFill/>
                </a:ln>
                <a:solidFill>
                  <a:prstClr val="black"/>
                </a:solidFill>
                <a:effectLst/>
                <a:uLnTx/>
                <a:uFillTx/>
                <a:latin typeface="Franklin Gothic Medium" pitchFamily="34" charset="0"/>
              </a:rPr>
              <a:t> can be used in both special education and regular education in order to meet the state guidelines related to effective implementation of RTI</a:t>
            </a:r>
            <a:r>
              <a:rPr kumimoji="0" lang="en-US" sz="2400" b="0" i="0" u="none" strike="noStrike" kern="1200" cap="none" spc="0" normalizeH="0" baseline="30000" noProof="0" dirty="0">
                <a:ln>
                  <a:noFill/>
                </a:ln>
                <a:solidFill>
                  <a:prstClr val="black"/>
                </a:solidFill>
                <a:effectLst/>
                <a:uLnTx/>
                <a:uFillTx/>
                <a:latin typeface="Franklin Gothic Medium" pitchFamily="34" charset="0"/>
              </a:rPr>
              <a:t>2</a:t>
            </a:r>
            <a:r>
              <a:rPr kumimoji="0" lang="en-US" sz="2400" b="0" i="0" u="none" strike="noStrike" kern="1200" cap="none" spc="0" normalizeH="0" baseline="0" noProof="0" dirty="0">
                <a:ln>
                  <a:noFill/>
                </a:ln>
                <a:solidFill>
                  <a:prstClr val="black"/>
                </a:solidFill>
                <a:effectLst/>
                <a:uLnTx/>
                <a:uFillTx/>
                <a:latin typeface="Franklin Gothic Medium" pitchFamily="34" charset="0"/>
              </a:rPr>
              <a:t>.  </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panose="020F0502020204030204"/>
            </a:endParaRPr>
          </a:p>
          <a:p>
            <a:pPr marL="227965" marR="0" lvl="0" indent="-2279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err="1">
                <a:solidFill>
                  <a:prstClr val="black"/>
                </a:solidFill>
                <a:latin typeface="Franklin Gothic Medium" pitchFamily="34" charset="0"/>
              </a:rPr>
              <a:t>i</a:t>
            </a:r>
            <a:r>
              <a:rPr lang="en-US" sz="2400" dirty="0">
                <a:solidFill>
                  <a:prstClr val="black"/>
                </a:solidFill>
                <a:latin typeface="Franklin Gothic Medium" pitchFamily="34" charset="0"/>
              </a:rPr>
              <a:t>-Ready </a:t>
            </a:r>
            <a:r>
              <a:rPr kumimoji="0" lang="en-US" sz="2400" b="0" i="0" u="none" strike="noStrike" kern="1200" cap="none" spc="0" normalizeH="0" baseline="0" noProof="0" dirty="0">
                <a:ln>
                  <a:noFill/>
                </a:ln>
                <a:solidFill>
                  <a:prstClr val="black"/>
                </a:solidFill>
                <a:effectLst/>
                <a:uLnTx/>
                <a:uFillTx/>
                <a:latin typeface="Franklin Gothic Medium" pitchFamily="34" charset="0"/>
              </a:rPr>
              <a:t>provides in-depth information on students' strengths and areas of need for specific skills in reading and math. </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panose="020F0502020204030204"/>
            </a:endParaRPr>
          </a:p>
          <a:p>
            <a:pPr marL="227965" marR="0" lvl="0" indent="-2279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Medium" pitchFamily="34" charset="0"/>
              </a:rPr>
              <a:t>The goal of the process is to monitor student progress as the student receives intervention with the expectation that the intervention will result in the student achieving at high levels of learning while closing the achievement gap among same-age peers. </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2039985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Naviance</a:t>
            </a:r>
            <a:endParaRPr kumimoji="0" lang="en-US" sz="6000" b="0" i="0" u="none" strike="noStrike" kern="1200" cap="none" spc="0" normalizeH="0" baseline="0" noProof="0">
              <a:ln>
                <a:noFill/>
              </a:ln>
              <a:solidFill>
                <a:prstClr val="white"/>
              </a:solidFill>
              <a:effectLst/>
              <a:uLnTx/>
              <a:uFillTx/>
              <a:latin typeface="Arial Black" panose="020B0A04020102020204" pitchFamily="34" charset="0"/>
              <a:ea typeface="+mn-ea"/>
              <a:cs typeface="Arial Black"/>
            </a:endParaRPr>
          </a:p>
        </p:txBody>
      </p:sp>
    </p:spTree>
    <p:extLst>
      <p:ext uri="{BB962C8B-B14F-4D97-AF65-F5344CB8AC3E}">
        <p14:creationId xmlns:p14="http://schemas.microsoft.com/office/powerpoint/2010/main" val="161303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normAutofit fontScale="90000"/>
          </a:bodyPr>
          <a:lstStyle/>
          <a:p>
            <a:r>
              <a:rPr lang="en-US" b="1" dirty="0">
                <a:solidFill>
                  <a:schemeClr val="bg1"/>
                </a:solidFill>
                <a:latin typeface="Franklin Gothic Medium" pitchFamily="34" charset="0"/>
              </a:rPr>
              <a:t>Agenda</a:t>
            </a:r>
            <a:br>
              <a:rPr lang="en-US" b="1" dirty="0">
                <a:solidFill>
                  <a:schemeClr val="bg1"/>
                </a:solidFill>
                <a:latin typeface="Franklin Gothic Medium" pitchFamily="34" charset="0"/>
              </a:rPr>
            </a:br>
            <a:endParaRPr lang="en-US" b="1" dirty="0">
              <a:solidFill>
                <a:schemeClr val="bg1"/>
              </a:solidFill>
              <a:latin typeface="Franklin Gothic Medium" pitchFamily="34" charset="0"/>
            </a:endParaRPr>
          </a:p>
        </p:txBody>
      </p:sp>
      <p:sp>
        <p:nvSpPr>
          <p:cNvPr id="4" name="Content Placeholder 3">
            <a:extLst>
              <a:ext uri="{FF2B5EF4-FFF2-40B4-BE49-F238E27FC236}">
                <a16:creationId xmlns:a16="http://schemas.microsoft.com/office/drawing/2014/main" id="{299F00C3-C375-488B-AB48-9E32C9EA2EC3}"/>
              </a:ext>
            </a:extLst>
          </p:cNvPr>
          <p:cNvSpPr>
            <a:spLocks noGrp="1"/>
          </p:cNvSpPr>
          <p:nvPr>
            <p:ph idx="1"/>
          </p:nvPr>
        </p:nvSpPr>
        <p:spPr>
          <a:xfrm>
            <a:off x="68042" y="2195503"/>
            <a:ext cx="6068061" cy="3760004"/>
          </a:xfrm>
          <a:prstGeom prst="rect">
            <a:avLst/>
          </a:prstGeom>
        </p:spPr>
        <p:txBody>
          <a:bodyPr wrap="square" lIns="91440" tIns="45720" rIns="91440" bIns="45720" anchor="t">
            <a:spAutoFit/>
          </a:bodyPr>
          <a:lstStyle/>
          <a:p>
            <a:r>
              <a:rPr lang="en-US" sz="2000" b="1" dirty="0">
                <a:latin typeface="Franklin Gothic Medium" pitchFamily="34" charset="0"/>
              </a:rPr>
              <a:t>Purpose of School-Based Family Data Night</a:t>
            </a:r>
          </a:p>
          <a:p>
            <a:pPr marL="285750" indent="-285750">
              <a:buClrTx/>
              <a:buFont typeface="Arial" pitchFamily="2" charset="2"/>
              <a:buChar char="•"/>
            </a:pPr>
            <a:r>
              <a:rPr lang="en-US" sz="2000" b="1" dirty="0">
                <a:latin typeface="Franklin Gothic Medium" pitchFamily="34" charset="0"/>
              </a:rPr>
              <a:t>Accessing the SCS Parent Portal (Report Cards/ Progress Reports) </a:t>
            </a:r>
            <a:endParaRPr lang="en-US" sz="2000" b="1" dirty="0">
              <a:latin typeface="Franklin Gothic Medium" pitchFamily="34" charset="0"/>
              <a:cs typeface="Calibri"/>
            </a:endParaRPr>
          </a:p>
          <a:p>
            <a:pPr marL="285750" indent="-285750">
              <a:buClrTx/>
              <a:buFont typeface="Arial" pitchFamily="2" charset="2"/>
              <a:buChar char="•"/>
            </a:pPr>
            <a:r>
              <a:rPr lang="en-US" sz="2000" b="1" dirty="0">
                <a:latin typeface="Franklin Gothic Medium" pitchFamily="34" charset="0"/>
              </a:rPr>
              <a:t>PowerSchool Academic Score Card</a:t>
            </a:r>
            <a:endParaRPr lang="en-US" sz="2000" b="1" dirty="0">
              <a:latin typeface="Franklin Gothic Medium" pitchFamily="34" charset="0"/>
              <a:cs typeface="Calibri"/>
            </a:endParaRPr>
          </a:p>
          <a:p>
            <a:pPr marL="285750" indent="-285750">
              <a:buClrTx/>
              <a:buFont typeface="Arial" pitchFamily="2" charset="2"/>
              <a:buChar char="•"/>
            </a:pPr>
            <a:r>
              <a:rPr lang="en-US" sz="2000" b="1" dirty="0">
                <a:latin typeface="Franklin Gothic Medium" pitchFamily="34" charset="0"/>
              </a:rPr>
              <a:t>Assessment Department Resources for Families</a:t>
            </a:r>
            <a:endParaRPr lang="en-US" sz="2000" b="1" dirty="0">
              <a:latin typeface="Franklin Gothic Medium" pitchFamily="34" charset="0"/>
              <a:cs typeface="Calibri"/>
            </a:endParaRPr>
          </a:p>
          <a:p>
            <a:pPr marL="285750" indent="-285750">
              <a:buFont typeface="Arial" pitchFamily="2" charset="2"/>
              <a:buChar char="•"/>
            </a:pPr>
            <a:r>
              <a:rPr lang="en-US" sz="2000" b="1" dirty="0">
                <a:latin typeface="Franklin Gothic Medium" pitchFamily="34" charset="0"/>
              </a:rPr>
              <a:t>Mastery Connect Updates K-8</a:t>
            </a:r>
          </a:p>
          <a:p>
            <a:pPr marL="285750" lvl="0" indent="-285750">
              <a:buClrTx/>
              <a:buFont typeface="Arial" pitchFamily="2" charset="2"/>
              <a:buChar char="•"/>
            </a:pPr>
            <a:r>
              <a:rPr lang="en-US" sz="2000" b="1" dirty="0">
                <a:latin typeface="Franklin Gothic Medium" pitchFamily="34" charset="0"/>
              </a:rPr>
              <a:t>Elementary/Middle –  iReady Diagnostic/Parent Reports (Grade K-8)</a:t>
            </a:r>
            <a:endParaRPr lang="en-US" sz="2000" b="1" dirty="0">
              <a:latin typeface="Franklin Gothic Medium" pitchFamily="34" charset="0"/>
              <a:cs typeface="Calibri"/>
            </a:endParaRPr>
          </a:p>
          <a:p>
            <a:pPr marL="285750" lvl="0" indent="-285750">
              <a:buClrTx/>
              <a:buFont typeface="Arial" pitchFamily="2" charset="2"/>
              <a:buChar char="•"/>
            </a:pPr>
            <a:r>
              <a:rPr lang="en-US" sz="2000" b="1" dirty="0">
                <a:latin typeface="Franklin Gothic Medium" pitchFamily="34" charset="0"/>
              </a:rPr>
              <a:t>Secondary - Naviance  (Grades 6-12)</a:t>
            </a:r>
            <a:endParaRPr lang="en-US" sz="2000" b="1" dirty="0">
              <a:latin typeface="Franklin Gothic Medium" pitchFamily="34" charset="0"/>
              <a:cs typeface="Calibri"/>
            </a:endParaRPr>
          </a:p>
          <a:p>
            <a:pPr marL="285750" indent="-285750">
              <a:buFont typeface="Arial" pitchFamily="2" charset="2"/>
              <a:buChar char="•"/>
            </a:pPr>
            <a:r>
              <a:rPr lang="en-US" sz="2000" b="1" dirty="0">
                <a:latin typeface="Franklin Gothic Medium" pitchFamily="34" charset="0"/>
                <a:cs typeface="Calibri"/>
              </a:rPr>
              <a:t>Advanced Academics </a:t>
            </a:r>
          </a:p>
        </p:txBody>
      </p:sp>
      <p:sp>
        <p:nvSpPr>
          <p:cNvPr id="3" name="TextBox 2">
            <a:extLst>
              <a:ext uri="{FF2B5EF4-FFF2-40B4-BE49-F238E27FC236}">
                <a16:creationId xmlns:a16="http://schemas.microsoft.com/office/drawing/2014/main" id="{246DAD87-E46A-4EF6-A687-883EC35ED076}"/>
              </a:ext>
            </a:extLst>
          </p:cNvPr>
          <p:cNvSpPr txBox="1"/>
          <p:nvPr/>
        </p:nvSpPr>
        <p:spPr>
          <a:xfrm>
            <a:off x="6279153" y="1736917"/>
            <a:ext cx="5618612" cy="5121082"/>
          </a:xfrm>
          <a:prstGeom prst="rect">
            <a:avLst/>
          </a:prstGeom>
          <a:noFill/>
        </p:spPr>
        <p:txBody>
          <a:bodyPr wrap="square" rtlCol="0">
            <a:spAutoFit/>
          </a:bodyPr>
          <a:lstStyle/>
          <a:p>
            <a:pPr marL="285750" indent="-285750">
              <a:lnSpc>
                <a:spcPct val="150000"/>
              </a:lnSpc>
              <a:buClrTx/>
              <a:buFont typeface="Arial" pitchFamily="2" charset="2"/>
              <a:buChar char="•"/>
            </a:pPr>
            <a:r>
              <a:rPr lang="en-US" sz="2000" b="1" dirty="0">
                <a:latin typeface="Franklin Gothic Medium" pitchFamily="34" charset="0"/>
              </a:rPr>
              <a:t>School Communication Updates (ex. Tutoring, Class Dojo, Weekly/Daily Communications, Emails, Upcoming virtual Parent Meetings) </a:t>
            </a:r>
            <a:endParaRPr lang="en-US" sz="2000" b="1" dirty="0">
              <a:latin typeface="Franklin Gothic Medium" pitchFamily="34" charset="0"/>
              <a:cs typeface="Calibri"/>
            </a:endParaRPr>
          </a:p>
          <a:p>
            <a:pPr marL="285750" lvl="0" indent="-285750">
              <a:lnSpc>
                <a:spcPct val="150000"/>
              </a:lnSpc>
              <a:buClrTx/>
              <a:buFont typeface="Arial" pitchFamily="2" charset="2"/>
              <a:buChar char="•"/>
            </a:pPr>
            <a:r>
              <a:rPr lang="en-US" sz="2000" b="1" dirty="0">
                <a:latin typeface="Franklin Gothic Medium" pitchFamily="34" charset="0"/>
              </a:rPr>
              <a:t>Upcoming FACE Parent Support Opportunities</a:t>
            </a:r>
            <a:endParaRPr lang="en-US" sz="2000" b="1" dirty="0">
              <a:latin typeface="Franklin Gothic Medium" pitchFamily="34" charset="0"/>
              <a:cs typeface="Calibri"/>
            </a:endParaRPr>
          </a:p>
          <a:p>
            <a:pPr marL="285750" lvl="0" indent="-285750">
              <a:lnSpc>
                <a:spcPct val="150000"/>
              </a:lnSpc>
              <a:buClrTx/>
              <a:buFont typeface="Arial" pitchFamily="2" charset="2"/>
              <a:buChar char="•"/>
            </a:pPr>
            <a:r>
              <a:rPr lang="en-US" sz="2000" b="1" dirty="0">
                <a:latin typeface="Franklin Gothic Medium" pitchFamily="34" charset="0"/>
              </a:rPr>
              <a:t>Community Based Parent Support Opportunities</a:t>
            </a:r>
            <a:endParaRPr lang="en-US" sz="2000" b="1" dirty="0">
              <a:latin typeface="Franklin Gothic Medium" pitchFamily="34" charset="0"/>
              <a:cs typeface="Calibri"/>
            </a:endParaRPr>
          </a:p>
          <a:p>
            <a:pPr marL="285750" lvl="0" indent="-285750">
              <a:lnSpc>
                <a:spcPct val="150000"/>
              </a:lnSpc>
              <a:buClrTx/>
              <a:buFont typeface="Arial" pitchFamily="2" charset="2"/>
              <a:buChar char="•"/>
            </a:pPr>
            <a:r>
              <a:rPr lang="en-US" sz="2000" b="1" dirty="0">
                <a:latin typeface="Franklin Gothic Medium" pitchFamily="34" charset="0"/>
              </a:rPr>
              <a:t>MSCS Tutoring Opportunities </a:t>
            </a:r>
          </a:p>
          <a:p>
            <a:pPr marL="285750" lvl="0" indent="-285750">
              <a:lnSpc>
                <a:spcPct val="150000"/>
              </a:lnSpc>
              <a:buClrTx/>
              <a:buFont typeface="Arial" pitchFamily="2" charset="2"/>
              <a:buChar char="•"/>
            </a:pPr>
            <a:r>
              <a:rPr lang="en-US" sz="2000" b="1" dirty="0">
                <a:latin typeface="Franklin Gothic Medium" pitchFamily="34" charset="0"/>
              </a:rPr>
              <a:t>Registration/Enrollment,  Withdrawals, &amp; Transfers</a:t>
            </a:r>
          </a:p>
          <a:p>
            <a:pPr marL="285750" lvl="0" indent="-285750">
              <a:lnSpc>
                <a:spcPct val="150000"/>
              </a:lnSpc>
              <a:buClrTx/>
              <a:buFont typeface="Arial" pitchFamily="2" charset="2"/>
              <a:buChar char="•"/>
            </a:pPr>
            <a:r>
              <a:rPr lang="en-US" sz="2000" b="1" dirty="0">
                <a:latin typeface="Franklin Gothic Medium" pitchFamily="34" charset="0"/>
              </a:rPr>
              <a:t>Questions &amp; Answers</a:t>
            </a:r>
          </a:p>
          <a:p>
            <a:pPr marL="285750" lvl="0" indent="-285750">
              <a:lnSpc>
                <a:spcPct val="150000"/>
              </a:lnSpc>
              <a:buClrTx/>
              <a:buFont typeface="Arial" pitchFamily="2" charset="2"/>
              <a:buChar char="•"/>
            </a:pPr>
            <a:r>
              <a:rPr lang="en-US" sz="2000" b="1" dirty="0">
                <a:latin typeface="Franklin Gothic Medium" pitchFamily="34" charset="0"/>
              </a:rPr>
              <a:t>Student Data Discussions</a:t>
            </a:r>
            <a:endParaRPr lang="en-US" sz="2000" dirty="0"/>
          </a:p>
        </p:txBody>
      </p:sp>
    </p:spTree>
    <p:extLst>
      <p:ext uri="{BB962C8B-B14F-4D97-AF65-F5344CB8AC3E}">
        <p14:creationId xmlns:p14="http://schemas.microsoft.com/office/powerpoint/2010/main" val="1442743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US" b="1">
                <a:solidFill>
                  <a:schemeClr val="bg1"/>
                </a:solidFill>
                <a:latin typeface="Franklin Gothic Medium" pitchFamily="34" charset="0"/>
              </a:rPr>
              <a:t>Naviance</a:t>
            </a:r>
            <a:endParaRPr lang="en-US" sz="4400" b="1">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6" name="Text Placeholder 2">
            <a:extLst>
              <a:ext uri="{FF2B5EF4-FFF2-40B4-BE49-F238E27FC236}">
                <a16:creationId xmlns:a16="http://schemas.microsoft.com/office/drawing/2014/main" id="{EB749736-7DF4-4FC9-863A-C41115700B66}"/>
              </a:ext>
            </a:extLst>
          </p:cNvPr>
          <p:cNvSpPr txBox="1">
            <a:spLocks/>
          </p:cNvSpPr>
          <p:nvPr/>
        </p:nvSpPr>
        <p:spPr>
          <a:xfrm>
            <a:off x="1528403" y="2189206"/>
            <a:ext cx="9506306" cy="41940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365" marR="0" lvl="0" indent="-3803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err="1">
                <a:ln>
                  <a:noFill/>
                </a:ln>
                <a:solidFill>
                  <a:prstClr val="black"/>
                </a:solidFill>
                <a:effectLst/>
                <a:uLnTx/>
                <a:uFillTx/>
                <a:latin typeface="Franklin Gothic Medium" pitchFamily="34" charset="0"/>
                <a:ea typeface="Open Sans"/>
                <a:cs typeface="Open Sans"/>
              </a:rPr>
              <a:t>Naviance</a:t>
            </a:r>
            <a:r>
              <a:rPr kumimoji="0" lang="en-US" sz="3000" b="0" i="0" u="none" strike="noStrike" kern="1200" cap="none" spc="0" normalizeH="0" baseline="0" noProof="0" dirty="0">
                <a:ln>
                  <a:noFill/>
                </a:ln>
                <a:solidFill>
                  <a:prstClr val="black"/>
                </a:solidFill>
                <a:effectLst/>
                <a:uLnTx/>
                <a:uFillTx/>
                <a:latin typeface="Franklin Gothic Medium" pitchFamily="34" charset="0"/>
                <a:ea typeface="Open Sans"/>
                <a:cs typeface="Open Sans"/>
              </a:rPr>
              <a:t> helps students uncover their strengths and unique skills so they can develop confidence and see their potential. </a:t>
            </a:r>
            <a:endParaRPr kumimoji="0" lang="en-US" sz="2800" b="0" i="0" u="none" strike="noStrike" kern="1200" cap="none" spc="0" normalizeH="0" baseline="0" noProof="0" dirty="0">
              <a:ln>
                <a:noFill/>
              </a:ln>
              <a:solidFill>
                <a:prstClr val="black"/>
              </a:solidFill>
              <a:effectLst/>
              <a:uLnTx/>
              <a:uFillTx/>
              <a:latin typeface="Franklin Gothic Medium" pitchFamily="34" charset="0"/>
            </a:endParaRPr>
          </a:p>
          <a:p>
            <a:pPr marL="380365" marR="0" lvl="0" indent="-3803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err="1">
                <a:ln>
                  <a:noFill/>
                </a:ln>
                <a:solidFill>
                  <a:prstClr val="black"/>
                </a:solidFill>
                <a:effectLst/>
                <a:uLnTx/>
                <a:uFillTx/>
                <a:latin typeface="Franklin Gothic Medium" pitchFamily="34" charset="0"/>
                <a:ea typeface="Open Sans"/>
                <a:cs typeface="Open Sans"/>
              </a:rPr>
              <a:t>Naviance</a:t>
            </a:r>
            <a:r>
              <a:rPr kumimoji="0" lang="en-US" sz="3000" b="0" i="0" u="none" strike="noStrike" kern="1200" cap="none" spc="0" normalizeH="0" baseline="0" noProof="0" dirty="0">
                <a:ln>
                  <a:noFill/>
                </a:ln>
                <a:solidFill>
                  <a:prstClr val="black"/>
                </a:solidFill>
                <a:effectLst/>
                <a:uLnTx/>
                <a:uFillTx/>
                <a:latin typeface="Franklin Gothic Medium" pitchFamily="34" charset="0"/>
                <a:ea typeface="Open Sans"/>
                <a:cs typeface="Open Sans"/>
              </a:rPr>
              <a:t> connects the dots between student interests and college and career choices and stay motivated to choose the choose their best-fit postsecondary path.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895024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US" b="1">
                <a:solidFill>
                  <a:schemeClr val="bg1"/>
                </a:solidFill>
                <a:latin typeface="Franklin Gothic Medium" pitchFamily="34" charset="0"/>
              </a:rPr>
              <a:t>Naviance</a:t>
            </a:r>
            <a:endParaRPr lang="en-US" sz="4400" b="1">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6" name="TextBox 5">
            <a:extLst>
              <a:ext uri="{FF2B5EF4-FFF2-40B4-BE49-F238E27FC236}">
                <a16:creationId xmlns:a16="http://schemas.microsoft.com/office/drawing/2014/main" id="{E2303CAA-3E66-40FB-ABF8-DC06335EDA53}"/>
              </a:ext>
            </a:extLst>
          </p:cNvPr>
          <p:cNvSpPr txBox="1"/>
          <p:nvPr/>
        </p:nvSpPr>
        <p:spPr>
          <a:xfrm>
            <a:off x="1010719" y="2063390"/>
            <a:ext cx="9967962" cy="304698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Franklin Gothic Medium" pitchFamily="34" charset="0"/>
                <a:ea typeface="Open Sans"/>
                <a:cs typeface="Open Sans"/>
              </a:rPr>
              <a:t>Our 8-12th grade students utilize </a:t>
            </a:r>
            <a:r>
              <a:rPr kumimoji="0" lang="en-US" sz="4800" b="1" i="0" u="none" strike="noStrike" kern="1200" cap="none" spc="0" normalizeH="0" baseline="0" noProof="0" dirty="0" err="1">
                <a:ln>
                  <a:noFill/>
                </a:ln>
                <a:solidFill>
                  <a:prstClr val="black"/>
                </a:solidFill>
                <a:effectLst/>
                <a:uLnTx/>
                <a:uFillTx/>
                <a:latin typeface="Franklin Gothic Medium" pitchFamily="34" charset="0"/>
                <a:ea typeface="Open Sans"/>
                <a:cs typeface="Open Sans"/>
              </a:rPr>
              <a:t>Naviance</a:t>
            </a:r>
            <a:r>
              <a:rPr kumimoji="0" lang="en-US" sz="4800" b="1" i="0" u="none" strike="noStrike" kern="1200" cap="none" spc="0" normalizeH="0" baseline="0" noProof="0" dirty="0">
                <a:ln>
                  <a:noFill/>
                </a:ln>
                <a:solidFill>
                  <a:prstClr val="black"/>
                </a:solidFill>
                <a:effectLst/>
                <a:uLnTx/>
                <a:uFillTx/>
                <a:latin typeface="Franklin Gothic Medium" pitchFamily="34" charset="0"/>
                <a:ea typeface="Open Sans"/>
                <a:cs typeface="Open Sans"/>
              </a:rPr>
              <a:t> to develop a 4-Year Focused Plan of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
              <a:ea typeface="+mn-ea"/>
              <a:cs typeface="+mn-cs"/>
            </a:endParaRPr>
          </a:p>
        </p:txBody>
      </p:sp>
    </p:spTree>
    <p:extLst>
      <p:ext uri="{BB962C8B-B14F-4D97-AF65-F5344CB8AC3E}">
        <p14:creationId xmlns:p14="http://schemas.microsoft.com/office/powerpoint/2010/main" val="265375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US" b="1">
                <a:solidFill>
                  <a:schemeClr val="bg1"/>
                </a:solidFill>
                <a:latin typeface="Franklin Gothic Medium" pitchFamily="34" charset="0"/>
              </a:rPr>
              <a:t>Purpose</a:t>
            </a:r>
            <a:endParaRPr lang="en-US" sz="4400" b="1">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3" name="Rectangle 2">
            <a:extLst>
              <a:ext uri="{FF2B5EF4-FFF2-40B4-BE49-F238E27FC236}">
                <a16:creationId xmlns:a16="http://schemas.microsoft.com/office/drawing/2014/main" id="{D055FDCF-370C-4494-9321-894D6F2C9ACE}"/>
              </a:ext>
            </a:extLst>
          </p:cNvPr>
          <p:cNvSpPr/>
          <p:nvPr/>
        </p:nvSpPr>
        <p:spPr>
          <a:xfrm>
            <a:off x="416167" y="2080070"/>
            <a:ext cx="11545983" cy="440120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CC">
                  <a:lumMod val="20000"/>
                  <a:lumOff val="80000"/>
                </a:srgbClr>
              </a:buClr>
              <a:buSzTx/>
              <a:buFontTx/>
              <a:buNone/>
              <a:tabLst/>
              <a:defRPr/>
            </a:pPr>
            <a:r>
              <a:rPr kumimoji="0" lang="en-US" sz="2800" b="0" i="0" u="none" strike="noStrike" kern="0" cap="none" spc="0" normalizeH="0" baseline="0" noProof="0" dirty="0">
                <a:ln>
                  <a:noFill/>
                </a:ln>
                <a:solidFill>
                  <a:srgbClr val="000000"/>
                </a:solidFill>
                <a:effectLst/>
                <a:uLnTx/>
                <a:uFillTx/>
                <a:latin typeface="Franklin Gothic Medium" pitchFamily="34" charset="0"/>
                <a:cs typeface="Arial"/>
                <a:sym typeface="Arial"/>
              </a:rPr>
              <a:t>Participating in the 4-Year Focused Plan of Study activity provides an opportunity for Students and Parents/Guardians to:</a:t>
            </a:r>
            <a:endParaRPr kumimoji="0" lang="en-US" sz="2800" b="0" i="0" u="none" strike="noStrike" kern="0" cap="none" spc="0" normalizeH="0" baseline="0" noProof="0" dirty="0">
              <a:ln>
                <a:noFill/>
              </a:ln>
              <a:solidFill>
                <a:srgbClr val="000000"/>
              </a:solidFill>
              <a:effectLst/>
              <a:uLnTx/>
              <a:uFillTx/>
              <a:latin typeface="Franklin Gothic Medium" pitchFamily="34" charset="0"/>
              <a:cs typeface="Arial"/>
            </a:endParaRPr>
          </a:p>
          <a:p>
            <a:pPr marL="0" marR="0" lvl="0" indent="0" algn="l" defTabSz="914400" rtl="0" eaLnBrk="1" fontAlgn="auto" latinLnBrk="0" hangingPunct="1">
              <a:lnSpc>
                <a:spcPct val="100000"/>
              </a:lnSpc>
              <a:spcBef>
                <a:spcPts val="0"/>
              </a:spcBef>
              <a:spcAft>
                <a:spcPts val="0"/>
              </a:spcAft>
              <a:buClr>
                <a:srgbClr val="0000CC">
                  <a:lumMod val="20000"/>
                  <a:lumOff val="80000"/>
                </a:srgbClr>
              </a:buClr>
              <a:buSzTx/>
              <a:buFontTx/>
              <a:buNone/>
              <a:tabLst/>
              <a:defRPr/>
            </a:pPr>
            <a:r>
              <a:rPr kumimoji="0" lang="en-US" sz="2800" b="0" i="0" u="none" strike="noStrike" kern="0" cap="none" spc="0" normalizeH="0" baseline="0" noProof="0" dirty="0">
                <a:ln>
                  <a:noFill/>
                </a:ln>
                <a:solidFill>
                  <a:srgbClr val="000000"/>
                </a:solidFill>
                <a:effectLst/>
                <a:uLnTx/>
                <a:uFillTx/>
                <a:latin typeface="Franklin Gothic Medium" pitchFamily="34" charset="0"/>
                <a:cs typeface="Arial"/>
                <a:sym typeface="Arial"/>
              </a:rPr>
              <a:t>  </a:t>
            </a:r>
            <a:endParaRPr kumimoji="0" lang="en-US" sz="2800" b="0" i="0" u="none" strike="noStrike" kern="0" cap="none" spc="0" normalizeH="0" baseline="0" noProof="0" dirty="0">
              <a:ln>
                <a:noFill/>
              </a:ln>
              <a:solidFill>
                <a:srgbClr val="000000"/>
              </a:solidFill>
              <a:effectLst/>
              <a:uLnTx/>
              <a:uFillTx/>
              <a:latin typeface="Franklin Gothic Medium" pitchFamily="34"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Franklin Gothic Medium" pitchFamily="34" charset="0"/>
                <a:cs typeface="Arial"/>
                <a:sym typeface="Arial"/>
              </a:rPr>
              <a:t>Learn about graduation requirements, early post-secondary opportunities (EPSOs), and elective focuses available to students. </a:t>
            </a:r>
            <a:r>
              <a:rPr kumimoji="0" lang="en-US" sz="2800" b="0" i="0" u="none" strike="noStrike" kern="0" cap="none" spc="0" normalizeH="0" baseline="0" noProof="0" dirty="0">
                <a:ln>
                  <a:noFill/>
                </a:ln>
                <a:solidFill>
                  <a:prstClr val="black"/>
                </a:solidFill>
                <a:effectLst/>
                <a:uLnTx/>
                <a:uFillTx/>
                <a:latin typeface="Franklin Gothic Medium" pitchFamily="34" charset="0"/>
                <a:ea typeface="+mn-lt"/>
                <a:cs typeface="Calibri" panose="020F0502020204030204"/>
                <a:sym typeface="Arial"/>
                <a:hlinkClick r:id="rId4"/>
              </a:rPr>
              <a:t>Ready Graduate Video</a:t>
            </a:r>
            <a:endParaRPr kumimoji="0" lang="en-US" sz="2800" b="0" i="0" u="none" strike="noStrike" kern="0" cap="none" spc="0" normalizeH="0" baseline="0" noProof="0" dirty="0">
              <a:ln>
                <a:noFill/>
              </a:ln>
              <a:solidFill>
                <a:srgbClr val="000000"/>
              </a:solidFill>
              <a:effectLst/>
              <a:uLnTx/>
              <a:uFillTx/>
              <a:latin typeface="Franklin Gothic Medium" pitchFamily="34"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Franklin Gothic Medium" pitchFamily="34" charset="0"/>
                <a:cs typeface="Arial"/>
                <a:sym typeface="Arial"/>
              </a:rPr>
              <a:t>Explore course options for grades nine through twelve (9-12) based on their skills, interests, goals, and postsecondary aspirations. </a:t>
            </a:r>
            <a:endParaRPr kumimoji="0" lang="en-US" sz="2800" b="0" i="0" u="none" strike="noStrike" kern="0" cap="none" spc="0" normalizeH="0" baseline="0" noProof="0" dirty="0">
              <a:ln>
                <a:noFill/>
              </a:ln>
              <a:solidFill>
                <a:srgbClr val="000000"/>
              </a:solidFill>
              <a:effectLst/>
              <a:uLnTx/>
              <a:uFillTx/>
              <a:latin typeface="Franklin Gothic Medium" pitchFamily="34"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Franklin Gothic Medium" pitchFamily="34" charset="0"/>
                <a:cs typeface="Arial"/>
                <a:sym typeface="Arial"/>
              </a:rPr>
              <a:t>Develop an initial plan of study that will help support transition to high school and preparation for postsecondary options and success.</a:t>
            </a:r>
            <a:endParaRPr kumimoji="0" lang="en-US" sz="2800" b="0" i="0" u="none" strike="noStrike" kern="0" cap="none" spc="0" normalizeH="0" baseline="0" noProof="0" dirty="0">
              <a:ln>
                <a:noFill/>
              </a:ln>
              <a:solidFill>
                <a:srgbClr val="000000"/>
              </a:solidFill>
              <a:effectLst/>
              <a:uLnTx/>
              <a:uFillTx/>
              <a:latin typeface="Franklin Gothic Medium" pitchFamily="34" charset="0"/>
              <a:cs typeface="Arial"/>
            </a:endParaRPr>
          </a:p>
        </p:txBody>
      </p:sp>
    </p:spTree>
    <p:extLst>
      <p:ext uri="{BB962C8B-B14F-4D97-AF65-F5344CB8AC3E}">
        <p14:creationId xmlns:p14="http://schemas.microsoft.com/office/powerpoint/2010/main" val="3875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20544"/>
            <a:ext cx="11143735" cy="1149177"/>
          </a:xfrm>
        </p:spPr>
        <p:txBody>
          <a:bodyPr>
            <a:normAutofit/>
          </a:bodyPr>
          <a:lstStyle/>
          <a:p>
            <a:pPr>
              <a:lnSpc>
                <a:spcPct val="100000"/>
              </a:lnSpc>
              <a:spcBef>
                <a:spcPts val="0"/>
              </a:spcBef>
              <a:defRPr/>
            </a:pPr>
            <a:r>
              <a:rPr lang="en-US" sz="4200" b="1" kern="0" noProof="0">
                <a:solidFill>
                  <a:schemeClr val="bg1"/>
                </a:solidFill>
                <a:effectLst>
                  <a:outerShdw blurRad="50800" dist="38100" dir="2700000" algn="tl" rotWithShape="0">
                    <a:prstClr val="black">
                      <a:alpha val="0"/>
                    </a:prstClr>
                  </a:outerShdw>
                </a:effectLst>
                <a:latin typeface="Franklin Gothic Medium" pitchFamily="34" charset="0"/>
                <a:cs typeface="Calibri"/>
              </a:rPr>
              <a:t>Middle School Student Expectations</a:t>
            </a:r>
            <a:r>
              <a:rPr lang="en-US" sz="4200" b="1" kern="0">
                <a:solidFill>
                  <a:schemeClr val="bg1"/>
                </a:solidFill>
                <a:effectLst>
                  <a:outerShdw blurRad="50800" dist="38100" dir="2700000" algn="tl" rotWithShape="0">
                    <a:prstClr val="black">
                      <a:alpha val="0"/>
                    </a:prstClr>
                  </a:outerShdw>
                </a:effectLst>
                <a:latin typeface="Franklin Gothic Medium" pitchFamily="34" charset="0"/>
                <a:cs typeface="Calibri"/>
              </a:rPr>
              <a:t> </a:t>
            </a:r>
            <a:r>
              <a:rPr lang="en-US" sz="4200" b="1" kern="0">
                <a:solidFill>
                  <a:schemeClr val="bg1"/>
                </a:solidFill>
                <a:effectLst>
                  <a:outerShdw blurRad="50800" dist="38100" dir="2700000" algn="tl" rotWithShape="0">
                    <a:prstClr val="black">
                      <a:alpha val="0"/>
                    </a:prstClr>
                  </a:outerShdw>
                </a:effectLst>
                <a:latin typeface="Franklin Gothic Medium" pitchFamily="34" charset="0"/>
              </a:rPr>
              <a:t>   </a:t>
            </a:r>
            <a:endParaRPr kumimoji="0" lang="en-US" sz="4200" b="1" i="0" u="none" strike="noStrike" kern="0" cap="none" spc="0" normalizeH="0" baseline="0" noProof="0">
              <a:ln>
                <a:noFill/>
              </a:ln>
              <a:solidFill>
                <a:schemeClr val="bg1"/>
              </a:solidFill>
              <a:effectLst>
                <a:outerShdw blurRad="50800" dist="38100" dir="2700000" algn="tl" rotWithShape="0">
                  <a:prstClr val="black">
                    <a:alpha val="0"/>
                  </a:prstClr>
                </a:outerShdw>
              </a:effectLst>
              <a:uLnTx/>
              <a:uFillTx/>
              <a:latin typeface="Franklin Gothic Medium" pitchFamily="34" charset="0"/>
            </a:endParaRPr>
          </a:p>
        </p:txBody>
      </p:sp>
      <p:sp>
        <p:nvSpPr>
          <p:cNvPr id="4" name="Text Placeholder 4">
            <a:extLst>
              <a:ext uri="{FF2B5EF4-FFF2-40B4-BE49-F238E27FC236}">
                <a16:creationId xmlns:a16="http://schemas.microsoft.com/office/drawing/2014/main" id="{61719912-8976-4038-BFEF-9FB36EB3BE4C}"/>
              </a:ext>
            </a:extLst>
          </p:cNvPr>
          <p:cNvSpPr>
            <a:spLocks noGrp="1"/>
          </p:cNvSpPr>
          <p:nvPr>
            <p:ph idx="1"/>
          </p:nvPr>
        </p:nvSpPr>
        <p:spPr>
          <a:xfrm>
            <a:off x="274488" y="1846961"/>
            <a:ext cx="11660661" cy="2620099"/>
          </a:xfrm>
        </p:spPr>
        <p:txBody>
          <a:bodyPr vert="horz" lIns="91440" tIns="45720" rIns="91440" bIns="45720" rtlCol="0" anchor="t">
            <a:noAutofit/>
          </a:bodyPr>
          <a:lstStyle/>
          <a:p>
            <a:pPr marL="0" indent="0">
              <a:buClr>
                <a:schemeClr val="tx1"/>
              </a:buClr>
              <a:buNone/>
            </a:pPr>
            <a:endParaRPr lang="en-US" b="1">
              <a:latin typeface="Franklin Gothic Medium" pitchFamily="34" charset="0"/>
            </a:endParaRPr>
          </a:p>
          <a:p>
            <a:pPr>
              <a:buClr>
                <a:schemeClr val="tx1"/>
              </a:buClr>
              <a:buFont typeface="Wingdings" panose="05000000000000000000" pitchFamily="2" charset="2"/>
              <a:buChar char="§"/>
            </a:pPr>
            <a:r>
              <a:rPr lang="en-US">
                <a:latin typeface="Franklin Gothic Medium" pitchFamily="34" charset="0"/>
                <a:cs typeface="Calibri Light"/>
              </a:rPr>
              <a:t>Complete pre-work activities to help prepare for process. </a:t>
            </a:r>
          </a:p>
          <a:p>
            <a:pPr>
              <a:buClr>
                <a:schemeClr val="tx1"/>
              </a:buClr>
              <a:buFont typeface="Wingdings" panose="05000000000000000000" pitchFamily="2" charset="2"/>
              <a:buChar char="§"/>
            </a:pPr>
            <a:r>
              <a:rPr lang="en-US">
                <a:latin typeface="Franklin Gothic Medium" pitchFamily="34" charset="0"/>
                <a:cs typeface="Calibri Light"/>
              </a:rPr>
              <a:t>Create and submit a 4-Year Course Plan in Naviance during</a:t>
            </a:r>
            <a:r>
              <a:rPr lang="en-US" b="1">
                <a:solidFill>
                  <a:srgbClr val="EA1A04"/>
                </a:solidFill>
                <a:latin typeface="Franklin Gothic Medium" pitchFamily="34" charset="0"/>
                <a:cs typeface="Calibri Light"/>
              </a:rPr>
              <a:t> March 7th – April 1st.</a:t>
            </a:r>
            <a:endParaRPr lang="en-US">
              <a:latin typeface="Franklin Gothic Medium" pitchFamily="34" charset="0"/>
              <a:cs typeface="Calibri Light"/>
            </a:endParaRPr>
          </a:p>
          <a:p>
            <a:pPr>
              <a:buClr>
                <a:schemeClr val="tx1"/>
              </a:buClr>
              <a:buFont typeface="Wingdings" panose="05000000000000000000" pitchFamily="2" charset="2"/>
              <a:buChar char="§"/>
            </a:pPr>
            <a:r>
              <a:rPr lang="en-US">
                <a:latin typeface="Franklin Gothic Medium" pitchFamily="34" charset="0"/>
                <a:cs typeface="Calibri Light"/>
              </a:rPr>
              <a:t>Share plan with parents/guardians in Naviance (students log in and parents view student's Course Plan) and determine if edits are needed. </a:t>
            </a:r>
          </a:p>
          <a:p>
            <a:pPr>
              <a:buClr>
                <a:schemeClr val="tx1"/>
              </a:buClr>
              <a:buFont typeface="Wingdings" panose="05000000000000000000" pitchFamily="2" charset="2"/>
              <a:buChar char="§"/>
            </a:pPr>
            <a:r>
              <a:rPr lang="en-US">
                <a:latin typeface="Franklin Gothic Medium" pitchFamily="34" charset="0"/>
                <a:cs typeface="Calibri Light"/>
              </a:rPr>
              <a:t>Check plan to ensure it meets requirements and is approved by School Counselor no later than </a:t>
            </a:r>
            <a:r>
              <a:rPr lang="en-US" b="1">
                <a:solidFill>
                  <a:srgbClr val="EA1A04"/>
                </a:solidFill>
                <a:latin typeface="Franklin Gothic Medium" pitchFamily="34" charset="0"/>
                <a:cs typeface="Calibri Light"/>
              </a:rPr>
              <a:t>April 8th. </a:t>
            </a:r>
          </a:p>
          <a:p>
            <a:pPr marL="0" indent="0">
              <a:buClr>
                <a:schemeClr val="tx1">
                  <a:lumMod val="20000"/>
                  <a:lumOff val="80000"/>
                </a:schemeClr>
              </a:buClr>
              <a:buNone/>
            </a:pPr>
            <a:endParaRPr lang="en-US">
              <a:latin typeface="Franklin Gothic Medium" pitchFamily="34" charset="0"/>
            </a:endParaRPr>
          </a:p>
          <a:p>
            <a:pPr>
              <a:buClr>
                <a:schemeClr val="tx1">
                  <a:lumMod val="20000"/>
                  <a:lumOff val="80000"/>
                </a:schemeClr>
              </a:buClr>
              <a:buFont typeface="Wingdings" panose="05000000000000000000" pitchFamily="2" charset="2"/>
              <a:buChar char="§"/>
            </a:pPr>
            <a:endParaRPr lang="en-US">
              <a:latin typeface="Franklin Gothic Medium" pitchFamily="34" charset="0"/>
            </a:endParaRPr>
          </a:p>
          <a:p>
            <a:pPr>
              <a:buClr>
                <a:schemeClr val="tx1">
                  <a:lumMod val="20000"/>
                  <a:lumOff val="80000"/>
                </a:schemeClr>
              </a:buClr>
              <a:buFont typeface="Wingdings" panose="05000000000000000000" pitchFamily="2" charset="2"/>
              <a:buChar char="§"/>
            </a:pPr>
            <a:endParaRPr lang="en-US">
              <a:latin typeface="Franklin Gothic Medium" pitchFamily="34" charset="0"/>
            </a:endParaRPr>
          </a:p>
        </p:txBody>
      </p:sp>
    </p:spTree>
    <p:extLst>
      <p:ext uri="{BB962C8B-B14F-4D97-AF65-F5344CB8AC3E}">
        <p14:creationId xmlns:p14="http://schemas.microsoft.com/office/powerpoint/2010/main" val="1042529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20544"/>
            <a:ext cx="11143735" cy="1149177"/>
          </a:xfrm>
        </p:spPr>
        <p:txBody>
          <a:bodyPr>
            <a:normAutofit/>
          </a:bodyPr>
          <a:lstStyle/>
          <a:p>
            <a:pPr>
              <a:lnSpc>
                <a:spcPct val="100000"/>
              </a:lnSpc>
              <a:spcBef>
                <a:spcPts val="0"/>
              </a:spcBef>
              <a:defRPr/>
            </a:pPr>
            <a:r>
              <a:rPr lang="en-US" sz="4200" b="1" kern="0" noProof="0">
                <a:solidFill>
                  <a:schemeClr val="bg1"/>
                </a:solidFill>
                <a:effectLst>
                  <a:outerShdw blurRad="50800" dist="38100" dir="2700000" algn="tl" rotWithShape="0">
                    <a:prstClr val="black">
                      <a:alpha val="0"/>
                    </a:prstClr>
                  </a:outerShdw>
                </a:effectLst>
                <a:latin typeface="Franklin Gothic Medium" pitchFamily="34" charset="0"/>
                <a:cs typeface="Calibri Light"/>
              </a:rPr>
              <a:t>High School Student Expectations</a:t>
            </a:r>
            <a:r>
              <a:rPr lang="en-US" sz="4200" b="1" kern="0">
                <a:solidFill>
                  <a:schemeClr val="bg1"/>
                </a:solidFill>
                <a:effectLst>
                  <a:outerShdw blurRad="50800" dist="38100" dir="2700000" algn="tl" rotWithShape="0">
                    <a:prstClr val="black">
                      <a:alpha val="0"/>
                    </a:prstClr>
                  </a:outerShdw>
                </a:effectLst>
                <a:latin typeface="Franklin Gothic Medium" pitchFamily="34" charset="0"/>
                <a:cs typeface="Calibri Light"/>
              </a:rPr>
              <a:t> </a:t>
            </a:r>
            <a:r>
              <a:rPr lang="en-US" sz="4200" b="1" kern="0">
                <a:solidFill>
                  <a:schemeClr val="bg1"/>
                </a:solidFill>
                <a:effectLst>
                  <a:outerShdw blurRad="50800" dist="38100" dir="2700000" algn="tl" rotWithShape="0">
                    <a:prstClr val="black">
                      <a:alpha val="0"/>
                    </a:prstClr>
                  </a:outerShdw>
                </a:effectLst>
                <a:latin typeface="Franklin Gothic Medium" pitchFamily="34" charset="0"/>
              </a:rPr>
              <a:t>   </a:t>
            </a:r>
            <a:endParaRPr kumimoji="0" lang="en-US" sz="4200" b="1" i="0" u="none" strike="noStrike" kern="0" cap="none" spc="0" normalizeH="0" baseline="0" noProof="0">
              <a:ln>
                <a:noFill/>
              </a:ln>
              <a:solidFill>
                <a:schemeClr val="bg1"/>
              </a:solidFill>
              <a:effectLst>
                <a:outerShdw blurRad="50800" dist="38100" dir="2700000" algn="tl" rotWithShape="0">
                  <a:prstClr val="black">
                    <a:alpha val="0"/>
                  </a:prstClr>
                </a:outerShdw>
              </a:effectLst>
              <a:uLnTx/>
              <a:uFillTx/>
              <a:latin typeface="Franklin Gothic Medium" pitchFamily="34" charset="0"/>
            </a:endParaRPr>
          </a:p>
        </p:txBody>
      </p:sp>
      <p:sp>
        <p:nvSpPr>
          <p:cNvPr id="4" name="Text Placeholder 4">
            <a:extLst>
              <a:ext uri="{FF2B5EF4-FFF2-40B4-BE49-F238E27FC236}">
                <a16:creationId xmlns:a16="http://schemas.microsoft.com/office/drawing/2014/main" id="{61719912-8976-4038-BFEF-9FB36EB3BE4C}"/>
              </a:ext>
            </a:extLst>
          </p:cNvPr>
          <p:cNvSpPr>
            <a:spLocks noGrp="1"/>
          </p:cNvSpPr>
          <p:nvPr>
            <p:ph idx="1"/>
          </p:nvPr>
        </p:nvSpPr>
        <p:spPr>
          <a:xfrm>
            <a:off x="274488" y="1846961"/>
            <a:ext cx="11660661" cy="2620099"/>
          </a:xfrm>
        </p:spPr>
        <p:txBody>
          <a:bodyPr vert="horz" lIns="91440" tIns="45720" rIns="91440" bIns="45720" rtlCol="0" anchor="t">
            <a:noAutofit/>
          </a:bodyPr>
          <a:lstStyle/>
          <a:p>
            <a:pPr marL="0" indent="0">
              <a:buClr>
                <a:schemeClr val="tx1"/>
              </a:buClr>
              <a:buNone/>
            </a:pPr>
            <a:endParaRPr lang="en-US" b="1" dirty="0">
              <a:latin typeface="Franklin Gothic Medium" pitchFamily="34" charset="0"/>
            </a:endParaRPr>
          </a:p>
          <a:p>
            <a:pPr>
              <a:buClr>
                <a:schemeClr val="tx1"/>
              </a:buClr>
              <a:buFont typeface="Wingdings" panose="05000000000000000000" pitchFamily="2" charset="2"/>
              <a:buChar char="§"/>
            </a:pPr>
            <a:r>
              <a:rPr lang="en-US" dirty="0">
                <a:latin typeface="Franklin Gothic Medium" pitchFamily="34" charset="0"/>
                <a:cs typeface="Calibri Light"/>
              </a:rPr>
              <a:t>Complete pre-work activities to help prepare for process. </a:t>
            </a:r>
          </a:p>
          <a:p>
            <a:pPr>
              <a:buClr>
                <a:schemeClr val="tx1"/>
              </a:buClr>
              <a:buFont typeface="Wingdings" panose="05000000000000000000" pitchFamily="2" charset="2"/>
              <a:buChar char="§"/>
            </a:pPr>
            <a:r>
              <a:rPr lang="en-US" dirty="0">
                <a:latin typeface="Franklin Gothic Medium" pitchFamily="34" charset="0"/>
                <a:cs typeface="Calibri Light"/>
              </a:rPr>
              <a:t>Create or update 4-Year Course Plan in </a:t>
            </a:r>
            <a:r>
              <a:rPr lang="en-US" dirty="0" err="1">
                <a:latin typeface="Franklin Gothic Medium" pitchFamily="34" charset="0"/>
                <a:cs typeface="Calibri Light"/>
              </a:rPr>
              <a:t>Naviance</a:t>
            </a:r>
            <a:r>
              <a:rPr lang="en-US" dirty="0">
                <a:latin typeface="Franklin Gothic Medium" pitchFamily="34" charset="0"/>
                <a:cs typeface="Calibri Light"/>
              </a:rPr>
              <a:t> during</a:t>
            </a:r>
            <a:r>
              <a:rPr lang="en-US" b="1" dirty="0">
                <a:solidFill>
                  <a:srgbClr val="EA1A04"/>
                </a:solidFill>
                <a:latin typeface="Franklin Gothic Medium" pitchFamily="34" charset="0"/>
                <a:cs typeface="Calibri Light"/>
              </a:rPr>
              <a:t> March 7th – April 1st.</a:t>
            </a:r>
            <a:endParaRPr lang="en-US" dirty="0">
              <a:latin typeface="Franklin Gothic Medium" pitchFamily="34" charset="0"/>
              <a:cs typeface="Calibri Light"/>
            </a:endParaRPr>
          </a:p>
          <a:p>
            <a:pPr>
              <a:buClr>
                <a:schemeClr val="tx1"/>
              </a:buClr>
              <a:buFont typeface="Wingdings" panose="05000000000000000000" pitchFamily="2" charset="2"/>
              <a:buChar char="§"/>
            </a:pPr>
            <a:r>
              <a:rPr lang="en-US" dirty="0">
                <a:latin typeface="Franklin Gothic Medium" pitchFamily="34" charset="0"/>
                <a:cs typeface="Calibri Light"/>
              </a:rPr>
              <a:t>Share plan with parents/guardians in </a:t>
            </a:r>
            <a:r>
              <a:rPr lang="en-US" dirty="0" err="1">
                <a:latin typeface="Franklin Gothic Medium" pitchFamily="34" charset="0"/>
                <a:cs typeface="Calibri Light"/>
              </a:rPr>
              <a:t>Naviance</a:t>
            </a:r>
            <a:r>
              <a:rPr lang="en-US" dirty="0">
                <a:latin typeface="Franklin Gothic Medium" pitchFamily="34" charset="0"/>
                <a:cs typeface="Calibri Light"/>
              </a:rPr>
              <a:t> (students log in and parents view student's Course Plan) and determine if edits are needed. </a:t>
            </a:r>
          </a:p>
          <a:p>
            <a:pPr>
              <a:buClr>
                <a:schemeClr val="tx1"/>
              </a:buClr>
              <a:buFont typeface="Wingdings" panose="05000000000000000000" pitchFamily="2" charset="2"/>
              <a:buChar char="§"/>
            </a:pPr>
            <a:r>
              <a:rPr lang="en-US" dirty="0">
                <a:latin typeface="Franklin Gothic Medium" pitchFamily="34" charset="0"/>
                <a:cs typeface="Calibri Light"/>
              </a:rPr>
              <a:t>Check plan to ensure it meets requirements and is approved by School Counselor no later than </a:t>
            </a:r>
            <a:r>
              <a:rPr lang="en-US" b="1" dirty="0">
                <a:solidFill>
                  <a:srgbClr val="EA1A04"/>
                </a:solidFill>
                <a:latin typeface="Franklin Gothic Medium" pitchFamily="34" charset="0"/>
                <a:cs typeface="Calibri Light"/>
              </a:rPr>
              <a:t>April 8th.</a:t>
            </a:r>
          </a:p>
          <a:p>
            <a:pPr marL="0" indent="0">
              <a:buClr>
                <a:schemeClr val="tx1">
                  <a:lumMod val="20000"/>
                  <a:lumOff val="80000"/>
                </a:schemeClr>
              </a:buClr>
              <a:buNone/>
            </a:pPr>
            <a:endParaRPr lang="en-US" dirty="0">
              <a:latin typeface="Franklin Gothic Medium" pitchFamily="34" charset="0"/>
            </a:endParaRPr>
          </a:p>
          <a:p>
            <a:pPr>
              <a:buClr>
                <a:schemeClr val="tx1">
                  <a:lumMod val="20000"/>
                  <a:lumOff val="80000"/>
                </a:schemeClr>
              </a:buClr>
              <a:buFont typeface="Wingdings" panose="05000000000000000000" pitchFamily="2" charset="2"/>
              <a:buChar char="§"/>
            </a:pPr>
            <a:endParaRPr lang="en-US" dirty="0">
              <a:latin typeface="Franklin Gothic Medium" pitchFamily="34" charset="0"/>
            </a:endParaRPr>
          </a:p>
          <a:p>
            <a:pPr>
              <a:buClr>
                <a:schemeClr val="tx1">
                  <a:lumMod val="20000"/>
                  <a:lumOff val="80000"/>
                </a:schemeClr>
              </a:buClr>
              <a:buFont typeface="Wingdings" panose="05000000000000000000" pitchFamily="2" charset="2"/>
              <a:buChar char="§"/>
            </a:pPr>
            <a:endParaRPr lang="en-US" dirty="0">
              <a:latin typeface="Franklin Gothic Medium" pitchFamily="34" charset="0"/>
            </a:endParaRPr>
          </a:p>
        </p:txBody>
      </p:sp>
    </p:spTree>
    <p:extLst>
      <p:ext uri="{BB962C8B-B14F-4D97-AF65-F5344CB8AC3E}">
        <p14:creationId xmlns:p14="http://schemas.microsoft.com/office/powerpoint/2010/main" val="3313012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20544"/>
            <a:ext cx="11143735" cy="1149177"/>
          </a:xfrm>
        </p:spPr>
        <p:txBody>
          <a:bodyPr>
            <a:normAutofit/>
          </a:bodyPr>
          <a:lstStyle/>
          <a:p>
            <a:pPr>
              <a:lnSpc>
                <a:spcPct val="100000"/>
              </a:lnSpc>
              <a:spcBef>
                <a:spcPts val="0"/>
              </a:spcBef>
              <a:defRPr/>
            </a:pPr>
            <a:r>
              <a:rPr lang="en-US" sz="4200" b="1" kern="0">
                <a:solidFill>
                  <a:schemeClr val="bg1"/>
                </a:solidFill>
                <a:effectLst>
                  <a:outerShdw blurRad="50800" dist="38100" dir="2700000" algn="tl" rotWithShape="0">
                    <a:prstClr val="black">
                      <a:alpha val="0"/>
                    </a:prstClr>
                  </a:outerShdw>
                </a:effectLst>
                <a:latin typeface="Franklin Gothic Medium" pitchFamily="34" charset="0"/>
                <a:cs typeface="Calibri Light"/>
              </a:rPr>
              <a:t>Parent</a:t>
            </a:r>
            <a:r>
              <a:rPr lang="en-US" sz="4200" b="1" kern="0" noProof="0">
                <a:solidFill>
                  <a:schemeClr val="bg1"/>
                </a:solidFill>
                <a:effectLst>
                  <a:outerShdw blurRad="50800" dist="38100" dir="2700000" algn="tl" rotWithShape="0">
                    <a:prstClr val="black">
                      <a:alpha val="0"/>
                    </a:prstClr>
                  </a:outerShdw>
                </a:effectLst>
                <a:latin typeface="Franklin Gothic Medium" pitchFamily="34" charset="0"/>
                <a:cs typeface="Calibri Light"/>
              </a:rPr>
              <a:t> Expectations</a:t>
            </a:r>
            <a:r>
              <a:rPr lang="en-US" sz="4200" b="1" kern="0">
                <a:solidFill>
                  <a:schemeClr val="bg1"/>
                </a:solidFill>
                <a:effectLst>
                  <a:outerShdw blurRad="50800" dist="38100" dir="2700000" algn="tl" rotWithShape="0">
                    <a:prstClr val="black">
                      <a:alpha val="0"/>
                    </a:prstClr>
                  </a:outerShdw>
                </a:effectLst>
                <a:latin typeface="Franklin Gothic Medium" pitchFamily="34" charset="0"/>
                <a:cs typeface="Calibri Light"/>
              </a:rPr>
              <a:t>   </a:t>
            </a:r>
            <a:r>
              <a:rPr lang="en-US" sz="4200" b="1" kern="0">
                <a:solidFill>
                  <a:schemeClr val="bg1"/>
                </a:solidFill>
                <a:effectLst>
                  <a:outerShdw blurRad="50800" dist="38100" dir="2700000" algn="tl" rotWithShape="0">
                    <a:prstClr val="black">
                      <a:alpha val="0"/>
                    </a:prstClr>
                  </a:outerShdw>
                </a:effectLst>
                <a:latin typeface="Franklin Gothic Medium" pitchFamily="34" charset="0"/>
              </a:rPr>
              <a:t> </a:t>
            </a:r>
            <a:endParaRPr kumimoji="0" lang="en-US" sz="4200" b="1" i="0" u="none" strike="noStrike" kern="0" cap="none" spc="0" normalizeH="0" baseline="0" noProof="0">
              <a:ln>
                <a:noFill/>
              </a:ln>
              <a:solidFill>
                <a:schemeClr val="bg1"/>
              </a:solidFill>
              <a:effectLst>
                <a:outerShdw blurRad="50800" dist="38100" dir="2700000" algn="tl" rotWithShape="0">
                  <a:prstClr val="black">
                    <a:alpha val="0"/>
                  </a:prstClr>
                </a:outerShdw>
              </a:effectLst>
              <a:uLnTx/>
              <a:uFillTx/>
              <a:latin typeface="Franklin Gothic Medium" pitchFamily="34" charset="0"/>
            </a:endParaRPr>
          </a:p>
        </p:txBody>
      </p:sp>
      <p:sp>
        <p:nvSpPr>
          <p:cNvPr id="4" name="Text Placeholder 4">
            <a:extLst>
              <a:ext uri="{FF2B5EF4-FFF2-40B4-BE49-F238E27FC236}">
                <a16:creationId xmlns:a16="http://schemas.microsoft.com/office/drawing/2014/main" id="{61719912-8976-4038-BFEF-9FB36EB3BE4C}"/>
              </a:ext>
            </a:extLst>
          </p:cNvPr>
          <p:cNvSpPr>
            <a:spLocks noGrp="1"/>
          </p:cNvSpPr>
          <p:nvPr>
            <p:ph idx="1"/>
          </p:nvPr>
        </p:nvSpPr>
        <p:spPr>
          <a:xfrm>
            <a:off x="274488" y="1846961"/>
            <a:ext cx="11660661" cy="2620099"/>
          </a:xfrm>
        </p:spPr>
        <p:txBody>
          <a:bodyPr vert="horz" lIns="91440" tIns="45720" rIns="91440" bIns="45720" rtlCol="0" anchor="t">
            <a:noAutofit/>
          </a:bodyPr>
          <a:lstStyle/>
          <a:p>
            <a:pPr marL="0" indent="0">
              <a:buClr>
                <a:schemeClr val="tx1"/>
              </a:buClr>
              <a:buNone/>
            </a:pPr>
            <a:endParaRPr lang="en-US" b="1" dirty="0">
              <a:latin typeface="Franklin Gothic Medium" pitchFamily="34" charset="0"/>
            </a:endParaRPr>
          </a:p>
          <a:p>
            <a:pPr>
              <a:buFont typeface="Wingdings" panose="05000000000000000000" pitchFamily="2" charset="2"/>
              <a:buChar char="§"/>
            </a:pPr>
            <a:r>
              <a:rPr lang="en-US" dirty="0">
                <a:latin typeface="Franklin Gothic Medium" pitchFamily="34" charset="0"/>
                <a:cs typeface="Calibri Light"/>
              </a:rPr>
              <a:t>Check for school notifications regarding the 4-Year Course Plan and next steps during </a:t>
            </a:r>
            <a:r>
              <a:rPr lang="en-US" b="1" dirty="0">
                <a:solidFill>
                  <a:srgbClr val="EA1A04"/>
                </a:solidFill>
                <a:latin typeface="Franklin Gothic Medium" pitchFamily="34" charset="0"/>
                <a:cs typeface="Calibri Light"/>
              </a:rPr>
              <a:t>March – April 8th.  </a:t>
            </a:r>
            <a:endParaRPr lang="en-US" dirty="0">
              <a:latin typeface="Franklin Gothic Medium" pitchFamily="34" charset="0"/>
              <a:cs typeface="Calibri Light"/>
            </a:endParaRPr>
          </a:p>
          <a:p>
            <a:pPr>
              <a:buFont typeface="Wingdings" panose="05000000000000000000" pitchFamily="2" charset="2"/>
              <a:buChar char="§"/>
            </a:pPr>
            <a:r>
              <a:rPr lang="en-US" dirty="0">
                <a:latin typeface="Franklin Gothic Medium" pitchFamily="34" charset="0"/>
                <a:cs typeface="Calibri Light"/>
              </a:rPr>
              <a:t>Review plan in </a:t>
            </a:r>
            <a:r>
              <a:rPr lang="en-US" dirty="0" err="1">
                <a:latin typeface="Franklin Gothic Medium" pitchFamily="34" charset="0"/>
                <a:cs typeface="Calibri Light"/>
              </a:rPr>
              <a:t>Naviance</a:t>
            </a:r>
            <a:r>
              <a:rPr lang="en-US" dirty="0">
                <a:latin typeface="Franklin Gothic Medium" pitchFamily="34" charset="0"/>
                <a:cs typeface="Calibri Light"/>
              </a:rPr>
              <a:t> (students log in and parents view student's Course Plan) with student to ensure it meets requirements. </a:t>
            </a:r>
          </a:p>
          <a:p>
            <a:pPr>
              <a:buFont typeface="Wingdings" panose="05000000000000000000" pitchFamily="2" charset="2"/>
              <a:buChar char="§"/>
            </a:pPr>
            <a:r>
              <a:rPr lang="en-US" dirty="0">
                <a:latin typeface="Franklin Gothic Medium" pitchFamily="34" charset="0"/>
                <a:cs typeface="Calibri Light"/>
              </a:rPr>
              <a:t>Contact the School Counselor for questions or to request for edits. </a:t>
            </a:r>
            <a:endParaRPr lang="en-US" dirty="0">
              <a:solidFill>
                <a:srgbClr val="000000"/>
              </a:solidFill>
              <a:latin typeface="Franklin Gothic Medium" pitchFamily="34" charset="0"/>
              <a:ea typeface="+mn-lt"/>
              <a:cs typeface="Calibri Light"/>
            </a:endParaRPr>
          </a:p>
          <a:p>
            <a:pPr>
              <a:buFont typeface="Wingdings" panose="05000000000000000000" pitchFamily="2" charset="2"/>
              <a:buChar char="§"/>
            </a:pPr>
            <a:r>
              <a:rPr lang="en-US" b="1" dirty="0">
                <a:solidFill>
                  <a:srgbClr val="EA1A04"/>
                </a:solidFill>
                <a:latin typeface="Franklin Gothic Medium" pitchFamily="34" charset="0"/>
                <a:ea typeface="+mn-lt"/>
                <a:cs typeface="+mn-lt"/>
              </a:rPr>
              <a:t>Parent Approval: </a:t>
            </a:r>
            <a:r>
              <a:rPr lang="en-US" dirty="0">
                <a:latin typeface="Franklin Gothic Medium" pitchFamily="34" charset="0"/>
                <a:ea typeface="+mn-lt"/>
                <a:cs typeface="+mn-lt"/>
              </a:rPr>
              <a:t>Indicate </a:t>
            </a:r>
            <a:r>
              <a:rPr lang="en-US" dirty="0">
                <a:solidFill>
                  <a:srgbClr val="000000"/>
                </a:solidFill>
                <a:latin typeface="Franklin Gothic Medium" pitchFamily="34" charset="0"/>
                <a:ea typeface="+mn-lt"/>
                <a:cs typeface="+mn-lt"/>
              </a:rPr>
              <a:t>agreement with plan during time-frame shared by school ( i.e., signature, form, e-mail, etc.).</a:t>
            </a:r>
            <a:r>
              <a:rPr lang="en-US" dirty="0">
                <a:latin typeface="Franklin Gothic Medium" pitchFamily="34" charset="0"/>
                <a:cs typeface="Calibri"/>
              </a:rPr>
              <a:t> </a:t>
            </a:r>
          </a:p>
          <a:p>
            <a:pPr>
              <a:buFont typeface="Wingdings" panose="05000000000000000000" pitchFamily="2" charset="2"/>
              <a:buChar char="§"/>
            </a:pPr>
            <a:r>
              <a:rPr lang="en-US" dirty="0">
                <a:latin typeface="Franklin Gothic Medium" pitchFamily="34" charset="0"/>
                <a:cs typeface="Calibri"/>
              </a:rPr>
              <a:t>If parent does not respond, the plan will be approved in </a:t>
            </a:r>
            <a:r>
              <a:rPr lang="en-US" dirty="0" err="1">
                <a:latin typeface="Franklin Gothic Medium" pitchFamily="34" charset="0"/>
                <a:cs typeface="Calibri"/>
              </a:rPr>
              <a:t>Naviance</a:t>
            </a:r>
            <a:r>
              <a:rPr lang="en-US" dirty="0">
                <a:latin typeface="Franklin Gothic Medium" pitchFamily="34" charset="0"/>
                <a:cs typeface="Calibri"/>
              </a:rPr>
              <a:t>.</a:t>
            </a:r>
            <a:endParaRPr lang="en-US" sz="2800" dirty="0">
              <a:latin typeface="Franklin Gothic Medium" pitchFamily="34" charset="0"/>
              <a:cs typeface="Calibri"/>
            </a:endParaRPr>
          </a:p>
          <a:p>
            <a:pPr marL="0" indent="0">
              <a:buNone/>
            </a:pPr>
            <a:endParaRPr lang="en-US" sz="2800" dirty="0">
              <a:latin typeface="Franklin Gothic Medium" pitchFamily="34" charset="0"/>
              <a:cs typeface="Calibri"/>
            </a:endParaRPr>
          </a:p>
          <a:p>
            <a:pPr marL="0" indent="0">
              <a:buClr>
                <a:schemeClr val="tx1">
                  <a:lumMod val="20000"/>
                  <a:lumOff val="80000"/>
                </a:schemeClr>
              </a:buClr>
              <a:buNone/>
            </a:pPr>
            <a:endParaRPr lang="en-US" dirty="0">
              <a:latin typeface="Franklin Gothic Medium" pitchFamily="34" charset="0"/>
            </a:endParaRPr>
          </a:p>
          <a:p>
            <a:pPr>
              <a:buClr>
                <a:schemeClr val="tx1">
                  <a:lumMod val="20000"/>
                  <a:lumOff val="80000"/>
                </a:schemeClr>
              </a:buClr>
              <a:buFont typeface="Wingdings" panose="05000000000000000000" pitchFamily="2" charset="2"/>
              <a:buChar char="§"/>
            </a:pPr>
            <a:endParaRPr lang="en-US" dirty="0">
              <a:latin typeface="Franklin Gothic Medium" pitchFamily="34" charset="0"/>
            </a:endParaRPr>
          </a:p>
          <a:p>
            <a:pPr>
              <a:buClr>
                <a:schemeClr val="tx1">
                  <a:lumMod val="20000"/>
                  <a:lumOff val="80000"/>
                </a:schemeClr>
              </a:buClr>
              <a:buFont typeface="Wingdings" panose="05000000000000000000" pitchFamily="2" charset="2"/>
              <a:buChar char="§"/>
            </a:pPr>
            <a:endParaRPr lang="en-US" dirty="0">
              <a:latin typeface="Franklin Gothic Medium" pitchFamily="34" charset="0"/>
            </a:endParaRPr>
          </a:p>
        </p:txBody>
      </p:sp>
    </p:spTree>
    <p:extLst>
      <p:ext uri="{BB962C8B-B14F-4D97-AF65-F5344CB8AC3E}">
        <p14:creationId xmlns:p14="http://schemas.microsoft.com/office/powerpoint/2010/main" val="3773321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51343"/>
            <a:ext cx="11143735" cy="1149177"/>
          </a:xfrm>
        </p:spPr>
        <p:txBody>
          <a:bodyPr>
            <a:noAutofit/>
          </a:bodyPr>
          <a:lstStyle/>
          <a:p>
            <a:r>
              <a:rPr lang="en-US" sz="4200" b="1" kern="0" dirty="0">
                <a:solidFill>
                  <a:schemeClr val="bg1"/>
                </a:solidFill>
                <a:effectLst>
                  <a:outerShdw blurRad="50800" dist="38100" dir="2700000" algn="tl" rotWithShape="0">
                    <a:prstClr val="black">
                      <a:alpha val="0"/>
                    </a:prstClr>
                  </a:outerShdw>
                </a:effectLst>
                <a:latin typeface="Franklin Gothic Medium" pitchFamily="34" charset="0"/>
                <a:cs typeface="Calibri Light"/>
              </a:rPr>
              <a:t>4-Year Course Plan Approval Process</a:t>
            </a:r>
            <a:r>
              <a:rPr lang="en-US" sz="4200" b="1" kern="0" dirty="0">
                <a:solidFill>
                  <a:schemeClr val="bg1"/>
                </a:solidFill>
                <a:effectLst>
                  <a:outerShdw blurRad="50800" dist="38100" dir="2700000" algn="tl" rotWithShape="0">
                    <a:prstClr val="black">
                      <a:alpha val="0"/>
                    </a:prstClr>
                  </a:outerShdw>
                </a:effectLst>
                <a:latin typeface="Franklin Gothic Medium" pitchFamily="34" charset="0"/>
              </a:rPr>
              <a:t>   </a:t>
            </a:r>
            <a:br>
              <a:rPr lang="en-US" sz="4200" b="1" kern="0" dirty="0">
                <a:effectLst>
                  <a:outerShdw blurRad="50800" dist="38100" dir="2700000" algn="tl" rotWithShape="0">
                    <a:prstClr val="black">
                      <a:alpha val="0"/>
                    </a:prstClr>
                  </a:outerShdw>
                </a:effectLst>
                <a:latin typeface="Franklin Gothic Medium" pitchFamily="34" charset="0"/>
              </a:rPr>
            </a:br>
            <a:endParaRPr lang="en-US" sz="4200" dirty="0">
              <a:solidFill>
                <a:schemeClr val="bg1"/>
              </a:solidFill>
              <a:latin typeface="Franklin Gothic Medium" pitchFamily="34" charset="0"/>
            </a:endParaRPr>
          </a:p>
        </p:txBody>
      </p:sp>
      <p:pic>
        <p:nvPicPr>
          <p:cNvPr id="6" name="Picture 6">
            <a:extLst>
              <a:ext uri="{FF2B5EF4-FFF2-40B4-BE49-F238E27FC236}">
                <a16:creationId xmlns:a16="http://schemas.microsoft.com/office/drawing/2014/main" id="{C52C5C88-C96E-4516-82CB-F8D7D2591CB2}"/>
              </a:ext>
            </a:extLst>
          </p:cNvPr>
          <p:cNvPicPr>
            <a:picLocks noChangeAspect="1"/>
          </p:cNvPicPr>
          <p:nvPr/>
        </p:nvPicPr>
        <p:blipFill>
          <a:blip r:embed="rId4"/>
          <a:stretch>
            <a:fillRect/>
          </a:stretch>
        </p:blipFill>
        <p:spPr>
          <a:xfrm>
            <a:off x="80964" y="915758"/>
            <a:ext cx="11803854" cy="5882424"/>
          </a:xfrm>
          <a:prstGeom prst="rect">
            <a:avLst/>
          </a:prstGeom>
        </p:spPr>
      </p:pic>
    </p:spTree>
    <p:extLst>
      <p:ext uri="{BB962C8B-B14F-4D97-AF65-F5344CB8AC3E}">
        <p14:creationId xmlns:p14="http://schemas.microsoft.com/office/powerpoint/2010/main" val="4181127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342122" y="280235"/>
            <a:ext cx="951614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SEM Advancement 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Expanding Student Opportunities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Advanced Courses</a:t>
            </a:r>
          </a:p>
        </p:txBody>
      </p:sp>
    </p:spTree>
    <p:extLst>
      <p:ext uri="{BB962C8B-B14F-4D97-AF65-F5344CB8AC3E}">
        <p14:creationId xmlns:p14="http://schemas.microsoft.com/office/powerpoint/2010/main" val="1237621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What is the SEM Advancement Act?</a:t>
            </a:r>
          </a:p>
        </p:txBody>
      </p:sp>
      <p:sp>
        <p:nvSpPr>
          <p:cNvPr id="3" name="Content Placeholder 2">
            <a:extLst>
              <a:ext uri="{FF2B5EF4-FFF2-40B4-BE49-F238E27FC236}">
                <a16:creationId xmlns:a16="http://schemas.microsoft.com/office/drawing/2014/main" id="{8AA976E6-5565-C549-BA3B-CA98B6D5D05B}"/>
              </a:ext>
            </a:extLst>
          </p:cNvPr>
          <p:cNvSpPr>
            <a:spLocks noGrp="1"/>
          </p:cNvSpPr>
          <p:nvPr>
            <p:ph idx="1"/>
          </p:nvPr>
        </p:nvSpPr>
        <p:spPr>
          <a:xfrm>
            <a:off x="0" y="2116746"/>
            <a:ext cx="12351488" cy="2572211"/>
          </a:xfrm>
        </p:spPr>
        <p:txBody>
          <a:bodyPr>
            <a:normAutofit fontScale="47500" lnSpcReduction="20000"/>
          </a:bodyPr>
          <a:lstStyle/>
          <a:p>
            <a:pPr marL="0" marR="0" lvl="0" indent="0">
              <a:lnSpc>
                <a:spcPct val="107000"/>
              </a:lnSpc>
              <a:spcBef>
                <a:spcPts val="0"/>
              </a:spcBef>
              <a:spcAft>
                <a:spcPts val="0"/>
              </a:spcAft>
              <a:buNone/>
            </a:pPr>
            <a:r>
              <a:rPr lang="en-US" sz="5000" dirty="0">
                <a:effectLst/>
                <a:latin typeface="Franklin Gothic Medium" pitchFamily="34" charset="0"/>
                <a:ea typeface="Calibri" panose="020F0502020204030204" pitchFamily="34" charset="0"/>
                <a:cs typeface="Times New Roman" panose="02020603050405020304" pitchFamily="18" charset="0"/>
              </a:rPr>
              <a:t>The SEM Advancement Act is a new state law that expands students’ access to advanced courses.</a:t>
            </a:r>
          </a:p>
          <a:p>
            <a:pPr marL="0" marR="0" lvl="0" indent="0">
              <a:lnSpc>
                <a:spcPct val="107000"/>
              </a:lnSpc>
              <a:spcBef>
                <a:spcPts val="0"/>
              </a:spcBef>
              <a:spcAft>
                <a:spcPts val="0"/>
              </a:spcAft>
              <a:buNone/>
            </a:pPr>
            <a:endParaRPr lang="en-US" sz="5000" dirty="0">
              <a:effectLst/>
              <a:latin typeface="Franklin Gothic Medium"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5000" dirty="0">
                <a:latin typeface="Franklin Gothic Medium" pitchFamily="34" charset="0"/>
                <a:ea typeface="Calibri" panose="020F0502020204030204" pitchFamily="34" charset="0"/>
                <a:cs typeface="Times New Roman" panose="02020603050405020304" pitchFamily="18" charset="0"/>
              </a:rPr>
              <a:t>All 7-12 grade students who meet the criteria for advanced courses in ELA, mathematics, and/or science will be </a:t>
            </a:r>
            <a:r>
              <a:rPr lang="en-US" sz="5000" b="1" u="sng" dirty="0">
                <a:effectLst/>
                <a:latin typeface="Franklin Gothic Medium" pitchFamily="34" charset="0"/>
                <a:ea typeface="Calibri" panose="020F0502020204030204" pitchFamily="34" charset="0"/>
                <a:cs typeface="Times New Roman" panose="02020603050405020304" pitchFamily="18" charset="0"/>
              </a:rPr>
              <a:t>identified</a:t>
            </a:r>
            <a:r>
              <a:rPr lang="en-US" sz="5000" dirty="0">
                <a:effectLst/>
                <a:latin typeface="Franklin Gothic Medium" pitchFamily="34" charset="0"/>
                <a:ea typeface="Calibri" panose="020F0502020204030204" pitchFamily="34" charset="0"/>
                <a:cs typeface="Times New Roman" panose="02020603050405020304" pitchFamily="18" charset="0"/>
              </a:rPr>
              <a:t> and</a:t>
            </a:r>
            <a:r>
              <a:rPr lang="en-US" sz="5000" b="1" dirty="0">
                <a:effectLst/>
                <a:latin typeface="Franklin Gothic Medium" pitchFamily="34" charset="0"/>
                <a:ea typeface="Calibri" panose="020F0502020204030204" pitchFamily="34" charset="0"/>
                <a:cs typeface="Times New Roman" panose="02020603050405020304" pitchFamily="18" charset="0"/>
              </a:rPr>
              <a:t> </a:t>
            </a:r>
            <a:r>
              <a:rPr lang="en-US" sz="5000" b="1" u="sng" dirty="0">
                <a:effectLst/>
                <a:latin typeface="Franklin Gothic Medium" pitchFamily="34" charset="0"/>
                <a:ea typeface="Calibri" panose="020F0502020204030204" pitchFamily="34" charset="0"/>
                <a:cs typeface="Times New Roman" panose="02020603050405020304" pitchFamily="18" charset="0"/>
              </a:rPr>
              <a:t>notified </a:t>
            </a:r>
            <a:r>
              <a:rPr lang="en-US" sz="5000" dirty="0">
                <a:effectLst/>
                <a:latin typeface="Franklin Gothic Medium" pitchFamily="34" charset="0"/>
                <a:ea typeface="Calibri" panose="020F0502020204030204" pitchFamily="34" charset="0"/>
                <a:cs typeface="Times New Roman" panose="02020603050405020304" pitchFamily="18" charset="0"/>
              </a:rPr>
              <a:t>in writing. </a:t>
            </a:r>
          </a:p>
          <a:p>
            <a:pPr marL="457200" lvl="1" indent="0">
              <a:lnSpc>
                <a:spcPct val="107000"/>
              </a:lnSpc>
              <a:spcBef>
                <a:spcPts val="0"/>
              </a:spcBef>
              <a:buNone/>
            </a:pPr>
            <a:endParaRPr lang="en-US" sz="5000" dirty="0">
              <a:latin typeface="Franklin Gothic Medium"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5000" dirty="0">
                <a:effectLst/>
                <a:latin typeface="Franklin Gothic Medium" pitchFamily="34" charset="0"/>
                <a:ea typeface="Calibri" panose="020F0502020204030204" pitchFamily="34" charset="0"/>
                <a:cs typeface="Times New Roman" panose="02020603050405020304" pitchFamily="18" charset="0"/>
              </a:rPr>
              <a:t>These courses include, </a:t>
            </a:r>
            <a:r>
              <a:rPr lang="en-US" sz="5000" dirty="0">
                <a:effectLst/>
                <a:latin typeface="Franklin Gothic Medium" pitchFamily="34" charset="0"/>
                <a:ea typeface="Calibri" panose="020F0502020204030204" pitchFamily="34" charset="0"/>
                <a:cs typeface="Calibri" panose="020F0502020204030204" pitchFamily="34" charset="0"/>
              </a:rPr>
              <a:t>but are not limited to:</a:t>
            </a:r>
          </a:p>
          <a:p>
            <a:pPr lvl="1">
              <a:lnSpc>
                <a:spcPct val="107000"/>
              </a:lnSpc>
              <a:spcBef>
                <a:spcPts val="0"/>
              </a:spcBef>
            </a:pPr>
            <a:endParaRPr lang="en-US" sz="5000" dirty="0">
              <a:effectLst/>
              <a:latin typeface="Franklin Gothic Medium" pitchFamily="34" charset="0"/>
              <a:ea typeface="Calibri" panose="020F0502020204030204" pitchFamily="34" charset="0"/>
              <a:cs typeface="Calibri" panose="020F0502020204030204" pitchFamily="34" charset="0"/>
            </a:endParaRPr>
          </a:p>
          <a:p>
            <a:pPr marL="457200" lvl="1" indent="0">
              <a:lnSpc>
                <a:spcPct val="107000"/>
              </a:lnSpc>
              <a:spcBef>
                <a:spcPts val="0"/>
              </a:spcBef>
              <a:buNone/>
            </a:pPr>
            <a:endParaRPr lang="en-US" sz="5000" dirty="0">
              <a:latin typeface="Franklin Gothic Medium"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sz="5000" dirty="0">
              <a:latin typeface="Franklin Gothic Medium"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sz="5000" dirty="0">
              <a:latin typeface="Franklin Gothic Medium"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sz="5000" dirty="0">
              <a:latin typeface="Franklin Gothic Medium" pitchFamily="34" charset="0"/>
              <a:ea typeface="Calibri" panose="020F0502020204030204" pitchFamily="34" charset="0"/>
              <a:cs typeface="Times New Roman" panose="02020603050405020304" pitchFamily="18" charset="0"/>
            </a:endParaRPr>
          </a:p>
          <a:p>
            <a:pPr lvl="1">
              <a:lnSpc>
                <a:spcPct val="107000"/>
              </a:lnSpc>
              <a:spcBef>
                <a:spcPts val="0"/>
              </a:spcBef>
            </a:pPr>
            <a:endParaRPr lang="en-US" sz="5000" dirty="0">
              <a:effectLst/>
              <a:latin typeface="Franklin Gothic Medium" pitchFamily="34" charset="0"/>
              <a:ea typeface="Calibri" panose="020F0502020204030204" pitchFamily="34" charset="0"/>
              <a:cs typeface="Calibri" panose="020F0502020204030204" pitchFamily="34" charset="0"/>
            </a:endParaRPr>
          </a:p>
          <a:p>
            <a:pPr marL="0" indent="0">
              <a:buNone/>
            </a:pPr>
            <a:endParaRPr lang="en-US" dirty="0">
              <a:latin typeface="Franklin Gothic Medium" pitchFamily="34" charset="0"/>
            </a:endParaRPr>
          </a:p>
        </p:txBody>
      </p:sp>
      <p:sp>
        <p:nvSpPr>
          <p:cNvPr id="4" name="TextBox 3"/>
          <p:cNvSpPr txBox="1"/>
          <p:nvPr/>
        </p:nvSpPr>
        <p:spPr>
          <a:xfrm>
            <a:off x="5667172" y="4336964"/>
            <a:ext cx="6142074" cy="1673022"/>
          </a:xfrm>
          <a:prstGeom prst="rect">
            <a:avLst/>
          </a:prstGeom>
          <a:noFill/>
        </p:spPr>
        <p:txBody>
          <a:bodyPr wrap="square" rtlCol="0">
            <a:spAutoFit/>
          </a:bodyPr>
          <a:lstStyle/>
          <a:p>
            <a:pPr marL="1257300" marR="0" lvl="2"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College Level Exam Program (CLEP)</a:t>
            </a:r>
          </a:p>
          <a:p>
            <a:pPr marL="1257300" marR="0" lvl="2"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Dual Enrollment (DE)</a:t>
            </a:r>
          </a:p>
          <a:p>
            <a:pPr marL="1257300" marR="0" lvl="2"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International Baccalaureate (IB) </a:t>
            </a:r>
          </a:p>
          <a:p>
            <a:pPr marL="1257300" marR="0" lvl="2"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Local and Statewide Dual Credit</a:t>
            </a:r>
          </a:p>
        </p:txBody>
      </p:sp>
      <p:sp>
        <p:nvSpPr>
          <p:cNvPr id="5" name="TextBox 4"/>
          <p:cNvSpPr txBox="1"/>
          <p:nvPr/>
        </p:nvSpPr>
        <p:spPr>
          <a:xfrm>
            <a:off x="0" y="4323439"/>
            <a:ext cx="6687879" cy="2068195"/>
          </a:xfrm>
          <a:prstGeom prst="rect">
            <a:avLst/>
          </a:prstGeom>
          <a:noFill/>
        </p:spPr>
        <p:txBody>
          <a:bodyPr wrap="square" rtlCol="0">
            <a:spAutoFit/>
          </a:bodyPr>
          <a:lstStyle/>
          <a:p>
            <a:pPr marL="1257300" marR="0" lvl="2"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Honors</a:t>
            </a:r>
          </a:p>
          <a:p>
            <a:pPr marL="1257300" marR="0" lvl="2"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Advanced Placement (AP)</a:t>
            </a:r>
          </a:p>
          <a:p>
            <a:pPr marL="1257300" marR="0" lvl="2"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Cambridge International</a:t>
            </a:r>
          </a:p>
          <a:p>
            <a:pPr marL="1257300" marR="0" lvl="2"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Capstone Industry Certification-Aligned</a:t>
            </a:r>
          </a:p>
          <a:p>
            <a:pPr marL="1257300" marR="0" lvl="2"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3539" y="6003460"/>
            <a:ext cx="12192000" cy="882678"/>
          </a:xfrm>
          <a:prstGeom prst="rect">
            <a:avLst/>
          </a:prstGeom>
        </p:spPr>
        <p:txBody>
          <a:bodyPr wrap="square">
            <a:spAutoFit/>
          </a:bodyPr>
          <a:lstStyle/>
          <a:p>
            <a:pPr marL="800100" marR="0" lvl="1"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Families who do not wish to take advantage of advanced courses may </a:t>
            </a:r>
            <a:r>
              <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opt out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of this opportunity in the PowerSchool parent portal.</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0808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0" y="-116963"/>
            <a:ext cx="10898372" cy="1149177"/>
          </a:xfrm>
        </p:spPr>
        <p:txBody>
          <a:bodyPr>
            <a:normAutofit fontScale="90000"/>
          </a:bodyPr>
          <a:lstStyle/>
          <a:p>
            <a:pPr algn="ctr"/>
            <a:r>
              <a:rPr lang="en-US" b="1">
                <a:solidFill>
                  <a:schemeClr val="bg1"/>
                </a:solidFill>
                <a:latin typeface="Franklin Gothic Medium" pitchFamily="34" charset="0"/>
              </a:rPr>
              <a:t>How can my child participate</a:t>
            </a:r>
            <a:br>
              <a:rPr lang="en-US" b="1">
                <a:solidFill>
                  <a:schemeClr val="bg1"/>
                </a:solidFill>
                <a:latin typeface="Franklin Gothic Medium" pitchFamily="34" charset="0"/>
              </a:rPr>
            </a:br>
            <a:r>
              <a:rPr lang="en-US" b="1">
                <a:solidFill>
                  <a:schemeClr val="bg1"/>
                </a:solidFill>
                <a:latin typeface="Franklin Gothic Medium" pitchFamily="34" charset="0"/>
              </a:rPr>
              <a:t> in advanced courses?</a:t>
            </a:r>
          </a:p>
        </p:txBody>
      </p:sp>
      <p:sp>
        <p:nvSpPr>
          <p:cNvPr id="3" name="Content Placeholder 2">
            <a:extLst>
              <a:ext uri="{FF2B5EF4-FFF2-40B4-BE49-F238E27FC236}">
                <a16:creationId xmlns:a16="http://schemas.microsoft.com/office/drawing/2014/main" id="{8AA976E6-5565-C549-BA3B-CA98B6D5D05B}"/>
              </a:ext>
            </a:extLst>
          </p:cNvPr>
          <p:cNvSpPr>
            <a:spLocks noGrp="1"/>
          </p:cNvSpPr>
          <p:nvPr>
            <p:ph idx="1"/>
          </p:nvPr>
        </p:nvSpPr>
        <p:spPr>
          <a:xfrm>
            <a:off x="0" y="2083987"/>
            <a:ext cx="12192000" cy="4901609"/>
          </a:xfrm>
        </p:spPr>
        <p:txBody>
          <a:bodyPr>
            <a:normAutofit fontScale="77500" lnSpcReduction="20000"/>
          </a:bodyPr>
          <a:lstStyle/>
          <a:p>
            <a:pPr>
              <a:lnSpc>
                <a:spcPct val="107000"/>
              </a:lnSpc>
              <a:spcBef>
                <a:spcPts val="0"/>
              </a:spcBef>
              <a:spcAft>
                <a:spcPts val="800"/>
              </a:spcAft>
            </a:pPr>
            <a:r>
              <a:rPr lang="en-US" dirty="0">
                <a:effectLst/>
                <a:latin typeface="Franklin Gothic Medium" pitchFamily="34" charset="0"/>
                <a:ea typeface="Calibri" panose="020F0502020204030204" pitchFamily="34" charset="0"/>
                <a:cs typeface="Times New Roman" panose="02020603050405020304" pitchFamily="18" charset="0"/>
              </a:rPr>
              <a:t>Students with a B or higher </a:t>
            </a:r>
            <a:r>
              <a:rPr lang="en-US" b="1" dirty="0">
                <a:effectLst/>
                <a:latin typeface="Franklin Gothic Medium" pitchFamily="34" charset="0"/>
                <a:ea typeface="Calibri" panose="020F0502020204030204" pitchFamily="34" charset="0"/>
                <a:cs typeface="Times New Roman" panose="02020603050405020304" pitchFamily="18" charset="0"/>
              </a:rPr>
              <a:t>AND</a:t>
            </a:r>
            <a:r>
              <a:rPr lang="en-US" dirty="0">
                <a:effectLst/>
                <a:latin typeface="Franklin Gothic Medium" pitchFamily="34" charset="0"/>
                <a:ea typeface="Calibri" panose="020F0502020204030204" pitchFamily="34" charset="0"/>
                <a:cs typeface="Times New Roman" panose="02020603050405020304" pitchFamily="18" charset="0"/>
              </a:rPr>
              <a:t> a score of </a:t>
            </a:r>
            <a:r>
              <a:rPr lang="en-US" dirty="0">
                <a:latin typeface="Franklin Gothic Medium" pitchFamily="34" charset="0"/>
                <a:ea typeface="Calibri" panose="020F0502020204030204" pitchFamily="34" charset="0"/>
                <a:cs typeface="Times New Roman" panose="02020603050405020304" pitchFamily="18" charset="0"/>
              </a:rPr>
              <a:t>On Track/Mastery on </a:t>
            </a:r>
            <a:r>
              <a:rPr lang="en-US" dirty="0">
                <a:solidFill>
                  <a:srgbClr val="000000"/>
                </a:solidFill>
                <a:latin typeface="Franklin Gothic Medium" pitchFamily="34" charset="0"/>
                <a:ea typeface="Times New Roman" panose="02020603050405020304" pitchFamily="18" charset="0"/>
              </a:rPr>
              <a:t>the TCAP Achievement/EOC in their previous ELA, mathematics, and/or science course </a:t>
            </a:r>
            <a:r>
              <a:rPr lang="en-US" dirty="0">
                <a:effectLst/>
                <a:latin typeface="Franklin Gothic Medium" pitchFamily="34" charset="0"/>
                <a:ea typeface="Calibri" panose="020F0502020204030204" pitchFamily="34" charset="0"/>
                <a:cs typeface="Times New Roman" panose="02020603050405020304" pitchFamily="18" charset="0"/>
              </a:rPr>
              <a:t>will be </a:t>
            </a:r>
            <a:r>
              <a:rPr lang="en-US" b="1" u="sng" dirty="0">
                <a:effectLst/>
                <a:latin typeface="Franklin Gothic Medium" pitchFamily="34" charset="0"/>
                <a:ea typeface="Calibri" panose="020F0502020204030204" pitchFamily="34" charset="0"/>
                <a:cs typeface="Times New Roman" panose="02020603050405020304" pitchFamily="18" charset="0"/>
              </a:rPr>
              <a:t>automatically enrolled into the next respective Honors course(s)</a:t>
            </a:r>
            <a:r>
              <a:rPr lang="en-US" dirty="0">
                <a:effectLst/>
                <a:latin typeface="Franklin Gothic Medium" pitchFamily="34" charset="0"/>
                <a:ea typeface="Calibri" panose="020F0502020204030204" pitchFamily="34" charset="0"/>
                <a:cs typeface="Times New Roman" panose="02020603050405020304" pitchFamily="18" charset="0"/>
              </a:rPr>
              <a:t> based on class availability.</a:t>
            </a:r>
          </a:p>
          <a:p>
            <a:pPr marL="0" marR="0">
              <a:lnSpc>
                <a:spcPct val="107000"/>
              </a:lnSpc>
              <a:spcBef>
                <a:spcPts val="0"/>
              </a:spcBef>
              <a:spcAft>
                <a:spcPts val="800"/>
              </a:spcAft>
            </a:pPr>
            <a:endParaRPr lang="en-US" sz="1400" dirty="0">
              <a:latin typeface="Franklin Gothic Medium"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effectLst/>
                <a:latin typeface="Franklin Gothic Medium" pitchFamily="34" charset="0"/>
                <a:ea typeface="Calibri" panose="020F0502020204030204" pitchFamily="34" charset="0"/>
                <a:cs typeface="Times New Roman" panose="02020603050405020304" pitchFamily="18" charset="0"/>
              </a:rPr>
              <a:t>Students who do not meet these criteria may still be considered for Honors courses.</a:t>
            </a:r>
          </a:p>
          <a:p>
            <a:pPr>
              <a:lnSpc>
                <a:spcPct val="107000"/>
              </a:lnSpc>
              <a:spcBef>
                <a:spcPts val="0"/>
              </a:spcBef>
              <a:spcAft>
                <a:spcPts val="800"/>
              </a:spcAft>
            </a:pPr>
            <a:endParaRPr lang="en-US" sz="1400" dirty="0">
              <a:effectLst/>
              <a:latin typeface="Franklin Gothic Medium"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latin typeface="Franklin Gothic Medium" pitchFamily="34" charset="0"/>
                <a:ea typeface="Calibri" panose="020F0502020204030204" pitchFamily="34" charset="0"/>
                <a:cs typeface="Times New Roman" panose="02020603050405020304" pitchFamily="18" charset="0"/>
              </a:rPr>
              <a:t>Students may also be eligible for advanced courses such as </a:t>
            </a:r>
            <a:r>
              <a:rPr lang="en-US" b="1" dirty="0">
                <a:latin typeface="Franklin Gothic Medium" pitchFamily="34" charset="0"/>
                <a:ea typeface="Calibri" panose="020F0502020204030204" pitchFamily="34" charset="0"/>
                <a:cs typeface="Times New Roman" panose="02020603050405020304" pitchFamily="18" charset="0"/>
              </a:rPr>
              <a:t>Advanced Placement (AP)</a:t>
            </a:r>
            <a:r>
              <a:rPr lang="en-US" dirty="0">
                <a:latin typeface="Franklin Gothic Medium" pitchFamily="34" charset="0"/>
                <a:ea typeface="Calibri" panose="020F0502020204030204" pitchFamily="34" charset="0"/>
                <a:cs typeface="Times New Roman" panose="02020603050405020304" pitchFamily="18" charset="0"/>
              </a:rPr>
              <a:t>, </a:t>
            </a:r>
            <a:r>
              <a:rPr lang="en-US" b="1" dirty="0">
                <a:latin typeface="Franklin Gothic Medium" pitchFamily="34" charset="0"/>
                <a:ea typeface="Calibri" panose="020F0502020204030204" pitchFamily="34" charset="0"/>
                <a:cs typeface="Times New Roman" panose="02020603050405020304" pitchFamily="18" charset="0"/>
              </a:rPr>
              <a:t>Dual Enrollment (DE), International Baccalaureate (IB)</a:t>
            </a:r>
            <a:r>
              <a:rPr lang="en-US" dirty="0">
                <a:latin typeface="Franklin Gothic Medium" pitchFamily="34" charset="0"/>
                <a:ea typeface="Calibri" panose="020F0502020204030204" pitchFamily="34" charset="0"/>
                <a:cs typeface="Times New Roman" panose="02020603050405020304" pitchFamily="18" charset="0"/>
              </a:rPr>
              <a:t>, </a:t>
            </a:r>
            <a:r>
              <a:rPr lang="en-US" b="1" dirty="0">
                <a:latin typeface="Franklin Gothic Medium" pitchFamily="34" charset="0"/>
                <a:ea typeface="Calibri" panose="020F0502020204030204" pitchFamily="34" charset="0"/>
                <a:cs typeface="Times New Roman" panose="02020603050405020304" pitchFamily="18" charset="0"/>
              </a:rPr>
              <a:t>Local and/or Statewide Dual Credit (LDC/SDC)</a:t>
            </a:r>
            <a:r>
              <a:rPr lang="en-US" dirty="0">
                <a:latin typeface="Franklin Gothic Medium" pitchFamily="34" charset="0"/>
                <a:ea typeface="Calibri" panose="020F0502020204030204" pitchFamily="34" charset="0"/>
                <a:cs typeface="Times New Roman" panose="02020603050405020304" pitchFamily="18" charset="0"/>
              </a:rPr>
              <a:t>, or </a:t>
            </a:r>
            <a:r>
              <a:rPr lang="en-US" b="1" dirty="0">
                <a:latin typeface="Franklin Gothic Medium" pitchFamily="34" charset="0"/>
                <a:ea typeface="Calibri" panose="020F0502020204030204" pitchFamily="34" charset="0"/>
                <a:cs typeface="Times New Roman" panose="02020603050405020304" pitchFamily="18" charset="0"/>
              </a:rPr>
              <a:t>Industry Certification (IC)</a:t>
            </a:r>
            <a:r>
              <a:rPr lang="en-US" dirty="0">
                <a:latin typeface="Franklin Gothic Medium" pitchFamily="34" charset="0"/>
                <a:ea typeface="Calibri" panose="020F0502020204030204" pitchFamily="34" charset="0"/>
                <a:cs typeface="Times New Roman" panose="02020603050405020304" pitchFamily="18" charset="0"/>
              </a:rPr>
              <a:t>.</a:t>
            </a:r>
          </a:p>
          <a:p>
            <a:pPr lvl="1">
              <a:lnSpc>
                <a:spcPct val="107000"/>
              </a:lnSpc>
              <a:spcBef>
                <a:spcPts val="0"/>
              </a:spcBef>
              <a:spcAft>
                <a:spcPts val="800"/>
              </a:spcAft>
            </a:pPr>
            <a:r>
              <a:rPr lang="en-US" sz="2800" dirty="0">
                <a:latin typeface="Franklin Gothic Medium" pitchFamily="34" charset="0"/>
                <a:ea typeface="Calibri" panose="020F0502020204030204" pitchFamily="34" charset="0"/>
                <a:cs typeface="Times New Roman" panose="02020603050405020304" pitchFamily="18" charset="0"/>
              </a:rPr>
              <a:t>These courses are Early Postsecondary Opportunities (EPSOs) that enable students to potentially earn </a:t>
            </a:r>
            <a:r>
              <a:rPr lang="en-US" sz="2800" b="1" u="sng" dirty="0">
                <a:latin typeface="Franklin Gothic Medium" pitchFamily="34" charset="0"/>
                <a:ea typeface="Calibri" panose="020F0502020204030204" pitchFamily="34" charset="0"/>
                <a:cs typeface="Times New Roman" panose="02020603050405020304" pitchFamily="18" charset="0"/>
              </a:rPr>
              <a:t>college credit </a:t>
            </a:r>
            <a:r>
              <a:rPr lang="en-US" sz="2800" dirty="0">
                <a:latin typeface="Franklin Gothic Medium" pitchFamily="34" charset="0"/>
                <a:ea typeface="Calibri" panose="020F0502020204030204" pitchFamily="34" charset="0"/>
                <a:cs typeface="Times New Roman" panose="02020603050405020304" pitchFamily="18" charset="0"/>
              </a:rPr>
              <a:t>while in high school.</a:t>
            </a:r>
          </a:p>
          <a:p>
            <a:pPr lvl="1">
              <a:lnSpc>
                <a:spcPct val="107000"/>
              </a:lnSpc>
              <a:spcBef>
                <a:spcPts val="0"/>
              </a:spcBef>
              <a:spcAft>
                <a:spcPts val="800"/>
              </a:spcAft>
            </a:pPr>
            <a:r>
              <a:rPr lang="en-US" sz="2800" dirty="0">
                <a:latin typeface="Franklin Gothic Medium" pitchFamily="34" charset="0"/>
                <a:ea typeface="Calibri" panose="020F0502020204030204" pitchFamily="34" charset="0"/>
                <a:cs typeface="Times New Roman" panose="02020603050405020304" pitchFamily="18" charset="0"/>
              </a:rPr>
              <a:t>All students who meet the eligibility criteria will be notified in writing.</a:t>
            </a:r>
          </a:p>
          <a:p>
            <a:pPr>
              <a:lnSpc>
                <a:spcPct val="107000"/>
              </a:lnSpc>
              <a:spcBef>
                <a:spcPts val="0"/>
              </a:spcBef>
              <a:spcAft>
                <a:spcPts val="800"/>
              </a:spcAft>
            </a:pPr>
            <a:endParaRPr lang="en-US" sz="1300" dirty="0">
              <a:effectLst/>
              <a:latin typeface="Franklin Gothic Medium"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latin typeface="Franklin Gothic Medium" pitchFamily="34" charset="0"/>
                <a:ea typeface="Calibri" panose="020F0502020204030204" pitchFamily="34" charset="0"/>
                <a:cs typeface="Times New Roman" panose="02020603050405020304" pitchFamily="18" charset="0"/>
              </a:rPr>
              <a:t>Talk to your child’s school counselor for more information!</a:t>
            </a:r>
            <a:endParaRPr lang="en-US" sz="2200" dirty="0">
              <a:latin typeface="Franklin Gothic Medium"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Franklin Gothic Medium"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28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72017" y="407406"/>
            <a:ext cx="11181784" cy="741772"/>
          </a:xfrm>
        </p:spPr>
        <p:txBody>
          <a:bodyPr>
            <a:normAutofit fontScale="90000"/>
          </a:bodyPr>
          <a:lstStyle/>
          <a:p>
            <a:r>
              <a:rPr lang="en-US" b="1" dirty="0">
                <a:solidFill>
                  <a:schemeClr val="bg1"/>
                </a:solidFill>
                <a:latin typeface="Franklin Gothic Medium" pitchFamily="34" charset="0"/>
              </a:rPr>
              <a:t>Purpose</a:t>
            </a:r>
            <a:br>
              <a:rPr lang="en-US" b="1" dirty="0">
                <a:solidFill>
                  <a:schemeClr val="bg1"/>
                </a:solidFill>
                <a:latin typeface="Franklin Gothic Medium" pitchFamily="34" charset="0"/>
              </a:rPr>
            </a:br>
            <a:br>
              <a:rPr lang="en-US" b="1" dirty="0">
                <a:solidFill>
                  <a:schemeClr val="bg1"/>
                </a:solidFill>
                <a:latin typeface="Franklin Gothic Medium" pitchFamily="34" charset="0"/>
              </a:rPr>
            </a:br>
            <a:r>
              <a:rPr lang="en-US" b="1" dirty="0" err="1">
                <a:solidFill>
                  <a:schemeClr val="bg1"/>
                </a:solidFill>
                <a:latin typeface="Franklin Gothic Medium" pitchFamily="34" charset="0"/>
              </a:rPr>
              <a:t>Objetivo</a:t>
            </a:r>
            <a:endParaRPr lang="en-US" b="1" dirty="0">
              <a:solidFill>
                <a:schemeClr val="bg1"/>
              </a:solidFill>
              <a:latin typeface="Franklin Gothic Medium" pitchFamily="34" charset="0"/>
            </a:endParaRPr>
          </a:p>
        </p:txBody>
      </p:sp>
      <p:sp>
        <p:nvSpPr>
          <p:cNvPr id="4" name="Content Placeholder 3">
            <a:extLst>
              <a:ext uri="{FF2B5EF4-FFF2-40B4-BE49-F238E27FC236}">
                <a16:creationId xmlns:a16="http://schemas.microsoft.com/office/drawing/2014/main" id="{DA934764-ADF7-483E-824D-65DBAA9B9BF7}"/>
              </a:ext>
            </a:extLst>
          </p:cNvPr>
          <p:cNvSpPr>
            <a:spLocks noGrp="1"/>
          </p:cNvSpPr>
          <p:nvPr>
            <p:ph idx="1"/>
          </p:nvPr>
        </p:nvSpPr>
        <p:spPr>
          <a:xfrm>
            <a:off x="542925" y="2262188"/>
            <a:ext cx="11298238" cy="6311408"/>
          </a:xfrm>
          <a:prstGeom prst="rect">
            <a:avLst/>
          </a:prstGeom>
        </p:spPr>
        <p:txBody>
          <a:bodyPr wrap="square">
            <a:spAutoFit/>
          </a:bodyPr>
          <a:lstStyle/>
          <a:p>
            <a:pPr marL="342900" lvl="0" indent="-342900">
              <a:lnSpc>
                <a:spcPct val="107000"/>
              </a:lnSpc>
              <a:buFont typeface="Arial" panose="020B0604020202020204" pitchFamily="34" charset="0"/>
              <a:buChar char="•"/>
            </a:pPr>
            <a:r>
              <a:rPr lang="en-US" dirty="0">
                <a:latin typeface="Franklin Gothic Medium" pitchFamily="34" charset="0"/>
                <a:ea typeface="Calibri" panose="020F0502020204030204" pitchFamily="34" charset="0"/>
                <a:cs typeface="Calibri" panose="020F0502020204030204" pitchFamily="34" charset="0"/>
              </a:rPr>
              <a:t>Inform parents on student progress with various assessments</a:t>
            </a:r>
            <a:endParaRPr lang="en-US" dirty="0">
              <a:latin typeface="Franklin Gothic Medium"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US" dirty="0">
                <a:latin typeface="Franklin Gothic Medium" pitchFamily="34" charset="0"/>
                <a:ea typeface="Calibri" panose="020F0502020204030204" pitchFamily="34" charset="0"/>
                <a:cs typeface="Calibri" panose="020F0502020204030204" pitchFamily="34" charset="0"/>
              </a:rPr>
              <a:t>Provide guidance on how to read data reports </a:t>
            </a:r>
            <a:endParaRPr lang="en-US" dirty="0">
              <a:latin typeface="Franklin Gothic Medium"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dirty="0">
                <a:latin typeface="Franklin Gothic Medium" pitchFamily="34" charset="0"/>
                <a:ea typeface="Calibri" panose="020F0502020204030204" pitchFamily="34" charset="0"/>
                <a:cs typeface="Calibri" panose="020F0502020204030204" pitchFamily="34" charset="0"/>
              </a:rPr>
              <a:t>Provide recommendations on how to assist students</a:t>
            </a:r>
          </a:p>
          <a:p>
            <a:pPr marL="342900" lvl="0" indent="-342900">
              <a:lnSpc>
                <a:spcPct val="107000"/>
              </a:lnSpc>
              <a:spcAft>
                <a:spcPts val="800"/>
              </a:spcAft>
              <a:buFont typeface="Arial" panose="020B0604020202020204" pitchFamily="34" charset="0"/>
              <a:buChar char="•"/>
            </a:pPr>
            <a:r>
              <a:rPr lang="es-ES" dirty="0">
                <a:latin typeface="Franklin Gothic Medium" pitchFamily="34" charset="0"/>
                <a:ea typeface="Calibri" panose="020F0502020204030204" pitchFamily="34" charset="0"/>
                <a:cs typeface="Calibri" panose="020F0502020204030204" pitchFamily="34" charset="0"/>
              </a:rPr>
              <a:t>Informar a los padres sobre el progreso de los estudiantes con varias evaluaciones.</a:t>
            </a:r>
          </a:p>
          <a:p>
            <a:pPr marL="342900" lvl="0" indent="-342900">
              <a:lnSpc>
                <a:spcPct val="107000"/>
              </a:lnSpc>
              <a:spcAft>
                <a:spcPts val="800"/>
              </a:spcAft>
              <a:buFont typeface="Arial" panose="020B0604020202020204" pitchFamily="34" charset="0"/>
              <a:buChar char="•"/>
            </a:pPr>
            <a:r>
              <a:rPr lang="es-ES" dirty="0">
                <a:latin typeface="Franklin Gothic Medium" pitchFamily="34" charset="0"/>
                <a:ea typeface="Calibri" panose="020F0502020204030204" pitchFamily="34" charset="0"/>
                <a:cs typeface="Calibri" panose="020F0502020204030204" pitchFamily="34" charset="0"/>
              </a:rPr>
              <a:t>Proporcionar orientación sobre cómo leer los informes de datos</a:t>
            </a:r>
          </a:p>
          <a:p>
            <a:pPr marL="342900" lvl="0" indent="-342900">
              <a:lnSpc>
                <a:spcPct val="107000"/>
              </a:lnSpc>
              <a:spcAft>
                <a:spcPts val="800"/>
              </a:spcAft>
              <a:buFont typeface="Arial" panose="020B0604020202020204" pitchFamily="34" charset="0"/>
              <a:buChar char="•"/>
            </a:pPr>
            <a:r>
              <a:rPr lang="es-ES" dirty="0">
                <a:latin typeface="Franklin Gothic Medium" pitchFamily="34" charset="0"/>
                <a:ea typeface="Calibri" panose="020F0502020204030204" pitchFamily="34" charset="0"/>
                <a:cs typeface="Calibri" panose="020F0502020204030204" pitchFamily="34" charset="0"/>
              </a:rPr>
              <a:t>Proporcionar recomendaciones sobre cómo ayudar a los estudiantes.</a:t>
            </a:r>
            <a:endParaRPr lang="en-US" dirty="0">
              <a:latin typeface="Franklin Gothic Medium"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Arial" panose="020B0604020202020204" pitchFamily="34" charset="0"/>
              <a:buChar char="•"/>
            </a:pPr>
            <a:endParaRPr lang="en-US" dirty="0">
              <a:latin typeface="Franklin Gothic Medium"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Arial" panose="020B0604020202020204" pitchFamily="34" charset="0"/>
              <a:buChar char="•"/>
            </a:pPr>
            <a:endParaRPr lang="en-US" dirty="0">
              <a:latin typeface="Franklin Gothic Medium"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Arial" panose="020B0604020202020204" pitchFamily="34" charset="0"/>
              <a:buChar char="•"/>
            </a:pPr>
            <a:endParaRPr lang="en-US" dirty="0">
              <a:latin typeface="Franklin Gothic Medium"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901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Black"/>
              </a:rPr>
              <a:t>The MSCS Commitment to Our Students</a:t>
            </a:r>
            <a:endParaRPr kumimoji="0" lang="en-US" sz="6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36914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20544"/>
            <a:ext cx="11143735" cy="1149177"/>
          </a:xfrm>
        </p:spPr>
        <p:txBody>
          <a:bodyPr>
            <a:noAutofit/>
          </a:bodyPr>
          <a:lstStyle/>
          <a:p>
            <a:r>
              <a:rPr lang="en" sz="4200" b="1" dirty="0">
                <a:solidFill>
                  <a:schemeClr val="bg1"/>
                </a:solidFill>
                <a:latin typeface="Franklin Gothic Medium" pitchFamily="34" charset="0"/>
              </a:rPr>
              <a:t>The MSCS Commitment to Our Students</a:t>
            </a:r>
            <a:endParaRPr lang="en-US" sz="42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4" name="Text Placeholder 2">
            <a:extLst>
              <a:ext uri="{FF2B5EF4-FFF2-40B4-BE49-F238E27FC236}">
                <a16:creationId xmlns:a16="http://schemas.microsoft.com/office/drawing/2014/main" id="{DD9B247B-6366-47E5-B543-DE04E267279E}"/>
              </a:ext>
            </a:extLst>
          </p:cNvPr>
          <p:cNvSpPr txBox="1">
            <a:spLocks/>
          </p:cNvSpPr>
          <p:nvPr/>
        </p:nvSpPr>
        <p:spPr>
          <a:xfrm>
            <a:off x="1263934" y="2201459"/>
            <a:ext cx="9708866" cy="4295143"/>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Franklin Gothic Medium" pitchFamily="34" charset="0"/>
              </a:rPr>
              <a:t>What parents can expect: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Franklin Gothic Medium" pitchFamily="34" charset="0"/>
            </a:endParaRP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Personalized learning plans for each child</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Frequent Communication about student progress via parent letters, Academic Scorecard, and report cards</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Share distinct usernames and passwords for intervention that student can access at both home and school</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Grade and content academic support  events throughout the year</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Access to parent resources via scsk12.org</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433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20544"/>
            <a:ext cx="11143735" cy="1149177"/>
          </a:xfrm>
        </p:spPr>
        <p:txBody>
          <a:bodyPr>
            <a:noAutofit/>
          </a:bodyPr>
          <a:lstStyle/>
          <a:p>
            <a:r>
              <a:rPr lang="en" sz="4400" b="1" dirty="0">
                <a:solidFill>
                  <a:schemeClr val="bg1"/>
                </a:solidFill>
                <a:latin typeface="Franklin Gothic Medium" pitchFamily="34" charset="0"/>
              </a:rPr>
              <a:t>School Communications Updates</a:t>
            </a:r>
            <a:endParaRPr lang="en-US" sz="44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3" name="TextBox 2">
            <a:extLst>
              <a:ext uri="{FF2B5EF4-FFF2-40B4-BE49-F238E27FC236}">
                <a16:creationId xmlns:a16="http://schemas.microsoft.com/office/drawing/2014/main" id="{BF79AF21-CBC5-3A63-9DE0-D756831DB25A}"/>
              </a:ext>
            </a:extLst>
          </p:cNvPr>
          <p:cNvSpPr txBox="1"/>
          <p:nvPr/>
        </p:nvSpPr>
        <p:spPr>
          <a:xfrm>
            <a:off x="452674" y="2163778"/>
            <a:ext cx="8065850" cy="4524315"/>
          </a:xfrm>
          <a:prstGeom prst="rect">
            <a:avLst/>
          </a:prstGeom>
          <a:noFill/>
        </p:spPr>
        <p:txBody>
          <a:bodyPr wrap="square" rtlCol="0">
            <a:spAutoFit/>
          </a:bodyPr>
          <a:lstStyle/>
          <a:p>
            <a:r>
              <a:rPr lang="en-US" b="1" dirty="0"/>
              <a:t>TREADWELL INTERNATIONAL COMMUNITY SCHOOL  - 920 </a:t>
            </a:r>
            <a:r>
              <a:rPr lang="en-US" b="1" dirty="0" err="1"/>
              <a:t>N.Highland</a:t>
            </a:r>
            <a:r>
              <a:rPr lang="en-US" b="1" dirty="0"/>
              <a:t> St. </a:t>
            </a:r>
          </a:p>
          <a:p>
            <a:r>
              <a:rPr lang="en-US" b="1" dirty="0"/>
              <a:t>                                                                                                       901-416-6100</a:t>
            </a:r>
          </a:p>
          <a:p>
            <a:endParaRPr lang="en-US" b="1" dirty="0"/>
          </a:p>
          <a:p>
            <a:endParaRPr lang="en-US" b="1" dirty="0"/>
          </a:p>
          <a:p>
            <a:endParaRPr lang="en-US" b="1" dirty="0"/>
          </a:p>
          <a:p>
            <a:r>
              <a:rPr lang="en-US" b="1" dirty="0"/>
              <a:t>Principal – Brandon Hill                                        </a:t>
            </a:r>
            <a:r>
              <a:rPr lang="en-US" b="1" dirty="0">
                <a:hlinkClick r:id="rId4"/>
              </a:rPr>
              <a:t>hillb@scsk12.org</a:t>
            </a:r>
            <a:endParaRPr lang="en-US" b="1" dirty="0"/>
          </a:p>
          <a:p>
            <a:r>
              <a:rPr lang="en-US" b="1" dirty="0"/>
              <a:t>      </a:t>
            </a:r>
          </a:p>
          <a:p>
            <a:r>
              <a:rPr lang="en-US" b="1" dirty="0"/>
              <a:t>Assistant Principal – P. McKinney                       </a:t>
            </a:r>
            <a:r>
              <a:rPr lang="en-US" b="1" dirty="0">
                <a:hlinkClick r:id="rId5"/>
              </a:rPr>
              <a:t>mckinneypk@scsk12.org</a:t>
            </a:r>
            <a:endParaRPr lang="en-US" b="1" dirty="0"/>
          </a:p>
          <a:p>
            <a:endParaRPr lang="en-US" b="1" dirty="0"/>
          </a:p>
          <a:p>
            <a:r>
              <a:rPr lang="en-US" b="1" dirty="0"/>
              <a:t>Assistant Principal – C. Williams                         </a:t>
            </a:r>
            <a:r>
              <a:rPr lang="en-US" b="1" dirty="0">
                <a:hlinkClick r:id="rId6"/>
              </a:rPr>
              <a:t>williamscn@scsk12.org</a:t>
            </a:r>
            <a:endParaRPr lang="en-US" b="1" dirty="0"/>
          </a:p>
          <a:p>
            <a:endParaRPr lang="en-US" b="1" dirty="0"/>
          </a:p>
          <a:p>
            <a:r>
              <a:rPr lang="en-US" b="1" dirty="0"/>
              <a:t>PLC Coach – S. Jeffries                                          </a:t>
            </a:r>
            <a:r>
              <a:rPr lang="en-US" b="1" dirty="0">
                <a:hlinkClick r:id="rId7"/>
              </a:rPr>
              <a:t>jeffriess@scsk12.org</a:t>
            </a:r>
            <a:endParaRPr lang="en-US" b="1" dirty="0"/>
          </a:p>
          <a:p>
            <a:endParaRPr lang="en-US" b="1" dirty="0"/>
          </a:p>
          <a:p>
            <a:endParaRPr lang="en-US" dirty="0"/>
          </a:p>
          <a:p>
            <a:endParaRPr lang="en-US" dirty="0"/>
          </a:p>
          <a:p>
            <a:r>
              <a:rPr lang="en-US" dirty="0"/>
              <a:t> </a:t>
            </a:r>
          </a:p>
        </p:txBody>
      </p:sp>
    </p:spTree>
    <p:extLst>
      <p:ext uri="{BB962C8B-B14F-4D97-AF65-F5344CB8AC3E}">
        <p14:creationId xmlns:p14="http://schemas.microsoft.com/office/powerpoint/2010/main" val="1948385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pPr algn="l"/>
            <a:r>
              <a:rPr lang="en-US" b="1" dirty="0">
                <a:solidFill>
                  <a:schemeClr val="bg1"/>
                </a:solidFill>
                <a:latin typeface="Franklin Gothic Medium" pitchFamily="34" charset="0"/>
              </a:rPr>
              <a:t>MSCS</a:t>
            </a:r>
            <a:r>
              <a:rPr lang="en-US" sz="4400" b="1" dirty="0">
                <a:solidFill>
                  <a:schemeClr val="bg1"/>
                </a:solidFill>
                <a:latin typeface="Franklin Gothic Medium" pitchFamily="34" charset="0"/>
              </a:rPr>
              <a:t> Family and Community Engagement</a:t>
            </a:r>
          </a:p>
        </p:txBody>
      </p:sp>
      <p:pic>
        <p:nvPicPr>
          <p:cNvPr id="5" name="Picture 4" descr="Logo, company name&#10;&#10;Description automatically generated">
            <a:extLst>
              <a:ext uri="{FF2B5EF4-FFF2-40B4-BE49-F238E27FC236}">
                <a16:creationId xmlns:a16="http://schemas.microsoft.com/office/drawing/2014/main" id="{E9C01698-B015-4C3B-B29F-D017E8344E3B}"/>
              </a:ext>
            </a:extLst>
          </p:cNvPr>
          <p:cNvPicPr>
            <a:picLocks noChangeAspect="1"/>
          </p:cNvPicPr>
          <p:nvPr/>
        </p:nvPicPr>
        <p:blipFill rotWithShape="1">
          <a:blip r:embed="rId4"/>
          <a:srcRect l="4607" r="-10867"/>
          <a:stretch/>
        </p:blipFill>
        <p:spPr>
          <a:xfrm>
            <a:off x="3506299" y="1890445"/>
            <a:ext cx="5795244" cy="467986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3" name="Picture 3" descr="Logo&#10;&#10;Description automatically generated">
            <a:extLst>
              <a:ext uri="{FF2B5EF4-FFF2-40B4-BE49-F238E27FC236}">
                <a16:creationId xmlns:a16="http://schemas.microsoft.com/office/drawing/2014/main" id="{AE69A2D8-9166-4C8F-854A-8CCC5CD683F9}"/>
              </a:ext>
            </a:extLst>
          </p:cNvPr>
          <p:cNvPicPr>
            <a:picLocks noChangeAspect="1"/>
          </p:cNvPicPr>
          <p:nvPr/>
        </p:nvPicPr>
        <p:blipFill>
          <a:blip r:embed="rId5"/>
          <a:stretch>
            <a:fillRect/>
          </a:stretch>
        </p:blipFill>
        <p:spPr>
          <a:xfrm>
            <a:off x="5607627" y="2732809"/>
            <a:ext cx="1392382" cy="1392382"/>
          </a:xfrm>
          <a:prstGeom prst="rect">
            <a:avLst/>
          </a:prstGeom>
        </p:spPr>
      </p:pic>
    </p:spTree>
    <p:extLst>
      <p:ext uri="{BB962C8B-B14F-4D97-AF65-F5344CB8AC3E}">
        <p14:creationId xmlns:p14="http://schemas.microsoft.com/office/powerpoint/2010/main" val="1221646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Franklin Gothic Medium" pitchFamily="34" charset="0"/>
              </a:rPr>
              <a:t>Family and Community Engagement Ongoing Support</a:t>
            </a:r>
            <a:endParaRPr lang="en-US"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6" name="TextBox 5">
            <a:extLst>
              <a:ext uri="{FF2B5EF4-FFF2-40B4-BE49-F238E27FC236}">
                <a16:creationId xmlns:a16="http://schemas.microsoft.com/office/drawing/2014/main" id="{FFA9FCA5-4CAB-4633-9276-344647BAA9B9}"/>
              </a:ext>
            </a:extLst>
          </p:cNvPr>
          <p:cNvSpPr txBox="1"/>
          <p:nvPr/>
        </p:nvSpPr>
        <p:spPr>
          <a:xfrm>
            <a:off x="3018034" y="3108403"/>
            <a:ext cx="61182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Family and Community Engagement Ongoing Support</a:t>
            </a:r>
            <a:endParaRPr kumimoji="0" lang="en-US" sz="1800" b="1" i="0" u="none" strike="noStrike" kern="1200" cap="none" spc="0" normalizeH="0" baseline="0" noProof="0">
              <a:ln>
                <a:noFill/>
              </a:ln>
              <a:solidFill>
                <a:prstClr val="white"/>
              </a:solidFill>
              <a:effectLst>
                <a:outerShdw blurRad="50800" dist="38100" dir="2700000" algn="tl" rotWithShape="0">
                  <a:prstClr val="black">
                    <a:alpha val="0"/>
                  </a:prstClr>
                </a:outerShdw>
              </a:effectLst>
              <a:uLnTx/>
              <a:uFillTx/>
              <a:latin typeface="Century Gothic" panose="020B0502020202020204" pitchFamily="34" charset="0"/>
              <a:ea typeface="+mn-ea"/>
              <a:cs typeface="+mn-cs"/>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95E2EF04-DA65-4DFB-93A4-1CB34BB31667}"/>
              </a:ext>
            </a:extLst>
          </p:cNvPr>
          <p:cNvSpPr txBox="1">
            <a:spLocks/>
          </p:cNvSpPr>
          <p:nvPr/>
        </p:nvSpPr>
        <p:spPr>
          <a:xfrm>
            <a:off x="434340" y="2125980"/>
            <a:ext cx="8732520" cy="45605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Tx/>
              <a:buSzTx/>
              <a:buFont typeface="Arial"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Franklin Gothic Medium" pitchFamily="34" charset="0"/>
              </a:rPr>
              <a:t>Homework Hotline:</a:t>
            </a:r>
            <a:r>
              <a:rPr kumimoji="0" lang="en-US" sz="2800" b="0" i="0" u="none" strike="noStrike" kern="1200" cap="none" spc="0" normalizeH="0" baseline="0" noProof="0" dirty="0">
                <a:ln>
                  <a:noFill/>
                </a:ln>
                <a:solidFill>
                  <a:prstClr val="black"/>
                </a:solidFill>
                <a:effectLst/>
                <a:uLnTx/>
                <a:uFillTx/>
                <a:latin typeface="Franklin Gothic Medium" pitchFamily="34" charset="0"/>
              </a:rPr>
              <a:t> Certified Teachers tutor K-12 Tennessee students in all core subjects </a:t>
            </a:r>
          </a:p>
          <a:p>
            <a:pPr marL="342900" marR="0" lvl="3" indent="-342900" algn="l" defTabSz="914400" rtl="0" eaLnBrk="1" fontAlgn="auto" latinLnBrk="0" hangingPunct="1">
              <a:lnSpc>
                <a:spcPct val="90000"/>
              </a:lnSpc>
              <a:spcBef>
                <a:spcPts val="500"/>
              </a:spcBef>
              <a:spcAft>
                <a:spcPts val="0"/>
              </a:spcAft>
              <a:buClrTx/>
              <a:buSzTx/>
              <a:buFont typeface="Arial"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Franklin Gothic Medium" pitchFamily="34" charset="0"/>
              </a:rPr>
              <a:t>Help is offered in seven languages: English, Arabic, Spanish, Hindi, Farsi, Mandarin, and Swahili. </a:t>
            </a:r>
          </a:p>
          <a:p>
            <a:pPr marL="342900" marR="0" lvl="3" indent="-342900" algn="l" defTabSz="914400" rtl="0" eaLnBrk="1" fontAlgn="auto" latinLnBrk="0" hangingPunct="1">
              <a:lnSpc>
                <a:spcPct val="90000"/>
              </a:lnSpc>
              <a:spcBef>
                <a:spcPts val="500"/>
              </a:spcBef>
              <a:spcAft>
                <a:spcPts val="0"/>
              </a:spcAft>
              <a:buClrTx/>
              <a:buSzTx/>
              <a:buFont typeface="Arial"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Franklin Gothic Medium" pitchFamily="34" charset="0"/>
              </a:rPr>
              <a:t>Teachers are available Mondays-Thursdays, 4p.m.-8p.m. via phone (901)416-1234 and </a:t>
            </a:r>
            <a:r>
              <a:rPr kumimoji="0" lang="en-US" sz="2800" b="0" i="0" u="none" strike="noStrike" kern="1200" cap="none" spc="0" normalizeH="0" baseline="0" noProof="0" dirty="0" err="1">
                <a:ln>
                  <a:noFill/>
                </a:ln>
                <a:solidFill>
                  <a:prstClr val="black"/>
                </a:solidFill>
                <a:effectLst/>
                <a:uLnTx/>
                <a:uFillTx/>
                <a:latin typeface="Franklin Gothic Medium" pitchFamily="34" charset="0"/>
              </a:rPr>
              <a:t>webchat</a:t>
            </a:r>
            <a:r>
              <a:rPr kumimoji="0" lang="en-US" sz="2800" b="0" i="0" u="none" strike="noStrike" kern="1200" cap="none" spc="0" normalizeH="0" baseline="0" noProof="0" dirty="0">
                <a:ln>
                  <a:noFill/>
                </a:ln>
                <a:solidFill>
                  <a:prstClr val="black"/>
                </a:solidFill>
                <a:effectLst/>
                <a:uLnTx/>
                <a:uFillTx/>
                <a:latin typeface="Franklin Gothic Medium" pitchFamily="34" charset="0"/>
              </a:rPr>
              <a:t> http://homeworkhotline.info/</a:t>
            </a:r>
          </a:p>
        </p:txBody>
      </p:sp>
      <p:pic>
        <p:nvPicPr>
          <p:cNvPr id="8" name="Picture 7">
            <a:extLst>
              <a:ext uri="{FF2B5EF4-FFF2-40B4-BE49-F238E27FC236}">
                <a16:creationId xmlns:a16="http://schemas.microsoft.com/office/drawing/2014/main" id="{325C056E-4466-4AB4-A05A-89AC65211F9B}"/>
              </a:ext>
            </a:extLst>
          </p:cNvPr>
          <p:cNvPicPr>
            <a:picLocks noChangeAspect="1"/>
          </p:cNvPicPr>
          <p:nvPr/>
        </p:nvPicPr>
        <p:blipFill rotWithShape="1">
          <a:blip r:embed="rId4"/>
          <a:srcRect l="20225" t="35056" r="47331" b="8315"/>
          <a:stretch/>
        </p:blipFill>
        <p:spPr>
          <a:xfrm>
            <a:off x="8440439" y="3236358"/>
            <a:ext cx="3317221" cy="3256909"/>
          </a:xfrm>
          <a:prstGeom prst="rect">
            <a:avLst/>
          </a:prstGeom>
        </p:spPr>
      </p:pic>
      <p:pic>
        <p:nvPicPr>
          <p:cNvPr id="3" name="Picture 3" descr="Logo&#10;&#10;Description automatically generated">
            <a:extLst>
              <a:ext uri="{FF2B5EF4-FFF2-40B4-BE49-F238E27FC236}">
                <a16:creationId xmlns:a16="http://schemas.microsoft.com/office/drawing/2014/main" id="{FABE8DA3-336C-43F8-B7F2-E10004348845}"/>
              </a:ext>
            </a:extLst>
          </p:cNvPr>
          <p:cNvPicPr>
            <a:picLocks noChangeAspect="1"/>
          </p:cNvPicPr>
          <p:nvPr/>
        </p:nvPicPr>
        <p:blipFill>
          <a:blip r:embed="rId5"/>
          <a:stretch>
            <a:fillRect/>
          </a:stretch>
        </p:blipFill>
        <p:spPr>
          <a:xfrm>
            <a:off x="8534400" y="5754831"/>
            <a:ext cx="665020" cy="656361"/>
          </a:xfrm>
          <a:prstGeom prst="rect">
            <a:avLst/>
          </a:prstGeom>
        </p:spPr>
      </p:pic>
    </p:spTree>
    <p:extLst>
      <p:ext uri="{BB962C8B-B14F-4D97-AF65-F5344CB8AC3E}">
        <p14:creationId xmlns:p14="http://schemas.microsoft.com/office/powerpoint/2010/main" val="3472335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175432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prstClr val="white"/>
                </a:solidFill>
                <a:effectLst/>
                <a:uLnTx/>
                <a:uFillTx/>
                <a:latin typeface="Arial Black"/>
                <a:ea typeface="+mn-ea"/>
                <a:cs typeface="Arial Black"/>
              </a:rPr>
              <a:t>The Commitment to our Parents</a:t>
            </a:r>
            <a:endParaRPr kumimoji="0" lang="en" sz="6000" b="0" i="0" u="none" strike="noStrike" kern="1200" cap="none" spc="0" normalizeH="0" baseline="0" noProof="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3526394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Franklin Gothic Medium" pitchFamily="34" charset="0"/>
              </a:rPr>
              <a:t>Family and Community Engagement Ongoing Support</a:t>
            </a:r>
            <a:endParaRPr lang="en-US"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6" name="TextBox 5">
            <a:extLst>
              <a:ext uri="{FF2B5EF4-FFF2-40B4-BE49-F238E27FC236}">
                <a16:creationId xmlns:a16="http://schemas.microsoft.com/office/drawing/2014/main" id="{FFA9FCA5-4CAB-4633-9276-344647BAA9B9}"/>
              </a:ext>
            </a:extLst>
          </p:cNvPr>
          <p:cNvSpPr txBox="1"/>
          <p:nvPr/>
        </p:nvSpPr>
        <p:spPr>
          <a:xfrm>
            <a:off x="3018034" y="3108403"/>
            <a:ext cx="61182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Family and Community Engagement Ongoing Support</a:t>
            </a:r>
            <a:endParaRPr kumimoji="0" lang="en-US" sz="1800" b="1" i="0" u="none" strike="noStrike" kern="1200" cap="none" spc="0" normalizeH="0" baseline="0" noProof="0">
              <a:ln>
                <a:noFill/>
              </a:ln>
              <a:solidFill>
                <a:prstClr val="white"/>
              </a:solidFill>
              <a:effectLst>
                <a:outerShdw blurRad="50800" dist="38100" dir="2700000" algn="tl" rotWithShape="0">
                  <a:prstClr val="black">
                    <a:alpha val="0"/>
                  </a:prstClr>
                </a:outerShdw>
              </a:effectLst>
              <a:uLnTx/>
              <a:uFillTx/>
              <a:latin typeface="Century Gothic" panose="020B0502020202020204" pitchFamily="34" charset="0"/>
              <a:ea typeface="+mn-ea"/>
              <a:cs typeface="+mn-cs"/>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2103826" cy="5620294"/>
          </a:xfrm>
          <a:prstGeom prst="rect">
            <a:avLst/>
          </a:prstGeom>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dirty="0">
              <a:ln>
                <a:noFill/>
              </a:ln>
              <a:solidFill>
                <a:prstClr val="black"/>
              </a:solidFill>
              <a:effectLst/>
              <a:uLnTx/>
              <a:uFillTx/>
              <a:latin typeface="Franklin Gothic Medium" pitchFamily="34" charset="0"/>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a:ln>
                  <a:noFill/>
                </a:ln>
                <a:solidFill>
                  <a:prstClr val="black"/>
                </a:solidFill>
                <a:effectLst/>
                <a:uLnTx/>
                <a:uFillTx/>
                <a:latin typeface="Franklin Gothic Medium" pitchFamily="34" charset="0"/>
                <a:cs typeface="Calibri Light"/>
              </a:rPr>
              <a:t>Monthly Family Forums:</a:t>
            </a:r>
            <a:r>
              <a:rPr kumimoji="0" lang="en-US" sz="5100" b="0" i="0" u="none" strike="noStrike" kern="1200" cap="none" spc="0" normalizeH="0" baseline="0" noProof="0" dirty="0">
                <a:ln>
                  <a:noFill/>
                </a:ln>
                <a:solidFill>
                  <a:prstClr val="black"/>
                </a:solidFill>
                <a:effectLst/>
                <a:uLnTx/>
                <a:uFillTx/>
                <a:latin typeface="Franklin Gothic Medium" pitchFamily="34" charset="0"/>
                <a:cs typeface="Calibri Light"/>
              </a:rPr>
              <a:t> provide an opportunity for all parents to gather, learn, and share important information to support student learning and success in school. Families can join the live virtual sessions on Microsoft Teams by visiting </a:t>
            </a:r>
            <a:r>
              <a:rPr kumimoji="0" lang="en-US" sz="5100" b="0" i="0" u="none" strike="noStrike" kern="1200" cap="none" spc="0" normalizeH="0" baseline="0" noProof="0" dirty="0">
                <a:ln>
                  <a:noFill/>
                </a:ln>
                <a:solidFill>
                  <a:prstClr val="black"/>
                </a:solidFill>
                <a:effectLst/>
                <a:uLnTx/>
                <a:uFillTx/>
                <a:latin typeface="Franklin Gothic Medium" pitchFamily="34" charset="0"/>
                <a:cs typeface="Calibri Light"/>
                <a:hlinkClick r:id="rId4"/>
              </a:rPr>
              <a:t>www.scsk12.org/familyforum</a:t>
            </a:r>
            <a:r>
              <a:rPr kumimoji="0" lang="en-US" sz="5100" b="0" i="0" u="none" strike="noStrike" kern="1200" cap="none" spc="0" normalizeH="0" baseline="0" noProof="0" dirty="0">
                <a:ln>
                  <a:noFill/>
                </a:ln>
                <a:solidFill>
                  <a:prstClr val="black"/>
                </a:solidFill>
                <a:effectLst/>
                <a:uLnTx/>
                <a:uFillTx/>
                <a:latin typeface="Franklin Gothic Medium" pitchFamily="34" charset="0"/>
                <a:cs typeface="Calibri Light"/>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63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10143461" cy="2516073"/>
          </a:xfrm>
          <a:prstGeom prst="rect">
            <a:avLst/>
          </a:prstGeom>
          <a:noFill/>
        </p:spPr>
        <p:txBody>
          <a:bodyPr wrap="square" rtlCol="0">
            <a:spAutoFit/>
          </a:bodyPr>
          <a:lstStyle/>
          <a:p>
            <a:pPr>
              <a:lnSpc>
                <a:spcPct val="90000"/>
              </a:lnSpc>
              <a:spcBef>
                <a:spcPct val="0"/>
              </a:spcBef>
              <a:defRPr/>
            </a:pPr>
            <a:r>
              <a:rPr kumimoji="0" lang="en-US" sz="6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Before and After School Tutoring Program 22-23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 sz="5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Black"/>
            </a:endParaRPr>
          </a:p>
        </p:txBody>
      </p:sp>
    </p:spTree>
    <p:extLst>
      <p:ext uri="{BB962C8B-B14F-4D97-AF65-F5344CB8AC3E}">
        <p14:creationId xmlns:p14="http://schemas.microsoft.com/office/powerpoint/2010/main" val="321705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About the Tutoring Progam</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0688992-D7E3-442B-BAFE-ED7AC2431B29}"/>
              </a:ext>
            </a:extLst>
          </p:cNvPr>
          <p:cNvSpPr txBox="1"/>
          <p:nvPr/>
        </p:nvSpPr>
        <p:spPr>
          <a:xfrm>
            <a:off x="420931" y="2133000"/>
            <a:ext cx="11202092"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Structured tutoring programs have been proven to significantly increase student achievement when implemented in a clearly defined program that encompasses consistency, quality materials, and well-trained tutors. Our before/after school tutoring program is aligned 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Dates: </a:t>
            </a:r>
            <a:r>
              <a:rPr kumimoji="0" lang="en-US" sz="2000" b="0"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September 6, 2022-April 14,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Students Impacted</a:t>
            </a:r>
            <a:r>
              <a:rPr kumimoji="0" lang="en-US" sz="2000" b="0"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 11,000 </a:t>
            </a: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1:10 ratio maximum; 1:5 ratio minimum</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3 hours per week &amp; 2 Saturdays per month (optional)</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Elementary students will receive additional instruction in ELA and/or Math</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High school students will receive additional instruction in EOC content (9-10) and ACT prep (11-12)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Schools can decide whether a student participates in </a:t>
            </a:r>
            <a:r>
              <a:rPr kumimoji="0" lang="en-US" sz="2000" b="1"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ELA or Math </a:t>
            </a: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based on the student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Students </a:t>
            </a:r>
            <a:r>
              <a:rPr kumimoji="0" lang="en-US" sz="2000" b="1"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will not participate </a:t>
            </a: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in both ELA/Math within the same semester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Students can potentially receive tutoring in </a:t>
            </a:r>
            <a:r>
              <a:rPr kumimoji="0" lang="en-US" sz="2000" b="1"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one subject </a:t>
            </a: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the first semester and a </a:t>
            </a:r>
            <a:r>
              <a:rPr kumimoji="0" lang="en-US" sz="2000" b="1"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different subject </a:t>
            </a: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the second semester</a:t>
            </a:r>
          </a:p>
        </p:txBody>
      </p:sp>
    </p:spTree>
    <p:extLst>
      <p:ext uri="{BB962C8B-B14F-4D97-AF65-F5344CB8AC3E}">
        <p14:creationId xmlns:p14="http://schemas.microsoft.com/office/powerpoint/2010/main" val="2272228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Turtoring Expectations </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81C8130-177E-46DD-BA97-F1A22A9F5B8A}"/>
              </a:ext>
            </a:extLst>
          </p:cNvPr>
          <p:cNvSpPr txBox="1"/>
          <p:nvPr/>
        </p:nvSpPr>
        <p:spPr>
          <a:xfrm>
            <a:off x="2843324" y="3429000"/>
            <a:ext cx="6117020" cy="310854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in attendance for every session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on time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prepared to learn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engaged in all lessons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attentive to the assigned tutor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respectful to classmates and assigned tutor  </a:t>
            </a:r>
          </a:p>
        </p:txBody>
      </p:sp>
      <p:sp>
        <p:nvSpPr>
          <p:cNvPr id="6" name="TextBox 5">
            <a:extLst>
              <a:ext uri="{FF2B5EF4-FFF2-40B4-BE49-F238E27FC236}">
                <a16:creationId xmlns:a16="http://schemas.microsoft.com/office/drawing/2014/main" id="{3EB4B244-BB49-4C2A-AC2D-776193EF4AE2}"/>
              </a:ext>
            </a:extLst>
          </p:cNvPr>
          <p:cNvSpPr txBox="1"/>
          <p:nvPr/>
        </p:nvSpPr>
        <p:spPr>
          <a:xfrm>
            <a:off x="2294290" y="2134386"/>
            <a:ext cx="77926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We ask that your child commits to our free tutoring program and guidelines by doing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71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2585323"/>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rial Black"/>
                <a:ea typeface="+mn-ea"/>
                <a:cs typeface="Arial Black"/>
              </a:rPr>
              <a:t>Accessing and Viewing the Report Card</a:t>
            </a:r>
            <a:endParaRPr kumimoji="0" lang="en" sz="60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2969563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Important Information</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5D9A756-9CAC-457E-81C3-6E1CA81B8D00}"/>
              </a:ext>
            </a:extLst>
          </p:cNvPr>
          <p:cNvSpPr txBox="1"/>
          <p:nvPr/>
        </p:nvSpPr>
        <p:spPr>
          <a:xfrm>
            <a:off x="685800" y="2071445"/>
            <a:ext cx="8543942" cy="452431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Spaces are available on a first come, first serve basis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Students will need to be picked up promptly at (</a:t>
            </a:r>
            <a:r>
              <a:rPr kumimoji="0" lang="en-US" sz="2400" b="1"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Add the time our tutoring ends</a:t>
            </a: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After Tutoring Dismissal will occur (</a:t>
            </a:r>
            <a:r>
              <a:rPr kumimoji="0" lang="en-US" sz="2400" b="1"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Add information specific to your school)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Students will need to be signed out from the After-School Tutoring Program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Before school tutoring drop off is located (</a:t>
            </a:r>
            <a:r>
              <a:rPr kumimoji="0" lang="en-US" sz="2400" b="1"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Add information specific to your school)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Students will need to be signed in for the Before-School Tutoring Program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After-school tutoring snacks will be provided</a:t>
            </a:r>
          </a:p>
        </p:txBody>
      </p:sp>
    </p:spTree>
    <p:extLst>
      <p:ext uri="{BB962C8B-B14F-4D97-AF65-F5344CB8AC3E}">
        <p14:creationId xmlns:p14="http://schemas.microsoft.com/office/powerpoint/2010/main" val="3180541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How to Register </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3B5274D-B1A9-4643-8C55-04007172AEF9}"/>
              </a:ext>
            </a:extLst>
          </p:cNvPr>
          <p:cNvSpPr txBox="1"/>
          <p:nvPr/>
        </p:nvSpPr>
        <p:spPr>
          <a:xfrm>
            <a:off x="404637" y="1956917"/>
            <a:ext cx="10679373" cy="153888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Login to the PowerSchool Portal from a laptop or desktop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Select the green Tutoring Program Tab</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Picture 2">
            <a:extLst>
              <a:ext uri="{FF2B5EF4-FFF2-40B4-BE49-F238E27FC236}">
                <a16:creationId xmlns:a16="http://schemas.microsoft.com/office/drawing/2014/main" id="{ABB716B3-23DB-483E-B7B4-1910F34B2A02}"/>
              </a:ext>
            </a:extLst>
          </p:cNvPr>
          <p:cNvPicPr>
            <a:picLocks noChangeAspect="1"/>
          </p:cNvPicPr>
          <p:nvPr/>
        </p:nvPicPr>
        <p:blipFill>
          <a:blip r:embed="rId4"/>
          <a:stretch>
            <a:fillRect/>
          </a:stretch>
        </p:blipFill>
        <p:spPr>
          <a:xfrm>
            <a:off x="536027" y="2804689"/>
            <a:ext cx="11251335" cy="3942952"/>
          </a:xfrm>
          <a:prstGeom prst="rect">
            <a:avLst/>
          </a:prstGeom>
        </p:spPr>
      </p:pic>
    </p:spTree>
    <p:extLst>
      <p:ext uri="{BB962C8B-B14F-4D97-AF65-F5344CB8AC3E}">
        <p14:creationId xmlns:p14="http://schemas.microsoft.com/office/powerpoint/2010/main" val="3246520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How to Register </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Graphical user interface, text, application&#10;&#10;Description automatically generated">
            <a:extLst>
              <a:ext uri="{FF2B5EF4-FFF2-40B4-BE49-F238E27FC236}">
                <a16:creationId xmlns:a16="http://schemas.microsoft.com/office/drawing/2014/main" id="{2859AB0F-0A9A-406F-8949-AEE85C000216}"/>
              </a:ext>
            </a:extLst>
          </p:cNvPr>
          <p:cNvPicPr>
            <a:picLocks noChangeAspect="1"/>
          </p:cNvPicPr>
          <p:nvPr/>
        </p:nvPicPr>
        <p:blipFill rotWithShape="1">
          <a:blip r:embed="rId4"/>
          <a:srcRect t="20371" r="3398" b="29424"/>
          <a:stretch/>
        </p:blipFill>
        <p:spPr bwMode="auto">
          <a:xfrm>
            <a:off x="569682" y="2775536"/>
            <a:ext cx="11052635" cy="392167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85A2DFD-E0F5-468B-B8BD-BAFB19D9151E}"/>
              </a:ext>
            </a:extLst>
          </p:cNvPr>
          <p:cNvSpPr txBox="1"/>
          <p:nvPr/>
        </p:nvSpPr>
        <p:spPr>
          <a:xfrm>
            <a:off x="1070810" y="1944539"/>
            <a:ext cx="7214383" cy="83099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Answer both questions on the application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Submit Answers</a:t>
            </a:r>
          </a:p>
        </p:txBody>
      </p:sp>
    </p:spTree>
    <p:extLst>
      <p:ext uri="{BB962C8B-B14F-4D97-AF65-F5344CB8AC3E}">
        <p14:creationId xmlns:p14="http://schemas.microsoft.com/office/powerpoint/2010/main" val="3224230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kumimoji="0" lang="en-US" sz="4400" b="1" i="0" u="none" strike="noStrike" kern="1200" cap="none" spc="0" normalizeH="0" baseline="0" noProof="0" dirty="0">
                <a:ln>
                  <a:noFill/>
                </a:ln>
                <a:solidFill>
                  <a:schemeClr val="bg1"/>
                </a:solidFill>
                <a:effectLst>
                  <a:outerShdw blurRad="50800" dist="38100" dir="2700000" algn="tl" rotWithShape="0">
                    <a:prstClr val="black">
                      <a:alpha val="0"/>
                    </a:prstClr>
                  </a:outerShdw>
                </a:effectLst>
                <a:uLnTx/>
                <a:uFillTx/>
                <a:latin typeface="Century Gothic" panose="020B0502020202020204" pitchFamily="34" charset="0"/>
                <a:ea typeface="+mn-ea"/>
                <a:cs typeface="+mn-cs"/>
              </a:rPr>
              <a:t>Enrolling Students QR Code</a:t>
            </a:r>
            <a:br>
              <a:rPr kumimoji="0" lang="en-US" sz="4400" b="1" i="0" u="none" strike="noStrike" kern="1200" cap="none" spc="0" normalizeH="0" baseline="0" noProof="0" dirty="0">
                <a:ln>
                  <a:noFill/>
                </a:ln>
                <a:solidFill>
                  <a:schemeClr val="bg1"/>
                </a:solidFill>
                <a:effectLst>
                  <a:outerShdw blurRad="50800" dist="38100" dir="2700000" algn="tl" rotWithShape="0">
                    <a:prstClr val="black">
                      <a:alpha val="0"/>
                    </a:prstClr>
                  </a:outerShdw>
                </a:effectLst>
                <a:uLnTx/>
                <a:uFillTx/>
                <a:latin typeface="Century Gothic" panose="020B0502020202020204" pitchFamily="34" charset="0"/>
                <a:ea typeface="+mn-ea"/>
                <a:cs typeface="+mn-cs"/>
              </a:rPr>
            </a:b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060185D-A421-4509-A9A1-77B66A126CBD}"/>
              </a:ext>
            </a:extLst>
          </p:cNvPr>
          <p:cNvSpPr txBox="1"/>
          <p:nvPr/>
        </p:nvSpPr>
        <p:spPr>
          <a:xfrm>
            <a:off x="525518" y="2419678"/>
            <a:ext cx="3848100" cy="278537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5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If you ate having difficulty accessing PowerSchool, use the QR code to register.</a:t>
            </a:r>
          </a:p>
        </p:txBody>
      </p:sp>
      <p:pic>
        <p:nvPicPr>
          <p:cNvPr id="5" name="Picture 4">
            <a:extLst>
              <a:ext uri="{FF2B5EF4-FFF2-40B4-BE49-F238E27FC236}">
                <a16:creationId xmlns:a16="http://schemas.microsoft.com/office/drawing/2014/main" id="{D4464D2B-43FF-4E42-81EE-7842F49BE37E}"/>
              </a:ext>
            </a:extLst>
          </p:cNvPr>
          <p:cNvPicPr>
            <a:picLocks noChangeAspect="1"/>
          </p:cNvPicPr>
          <p:nvPr/>
        </p:nvPicPr>
        <p:blipFill rotWithShape="1">
          <a:blip r:embed="rId4"/>
          <a:srcRect l="31563" t="15826" r="31562" b="9602"/>
          <a:stretch/>
        </p:blipFill>
        <p:spPr>
          <a:xfrm>
            <a:off x="5570482" y="1627902"/>
            <a:ext cx="4495803" cy="5114148"/>
          </a:xfrm>
          <a:prstGeom prst="rect">
            <a:avLst/>
          </a:prstGeom>
        </p:spPr>
      </p:pic>
    </p:spTree>
    <p:extLst>
      <p:ext uri="{BB962C8B-B14F-4D97-AF65-F5344CB8AC3E}">
        <p14:creationId xmlns:p14="http://schemas.microsoft.com/office/powerpoint/2010/main" val="2864652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630936" y="640080"/>
            <a:ext cx="4818888" cy="1481328"/>
          </a:xfrm>
        </p:spPr>
        <p:txBody>
          <a:bodyPr vert="horz" lIns="91440" tIns="45720" rIns="91440" bIns="45720" rtlCol="0" anchor="b">
            <a:normAutofit/>
          </a:bodyPr>
          <a:lstStyle/>
          <a:p>
            <a:pPr marL="0" marR="0" lvl="0" indent="0" fontAlgn="auto">
              <a:spcAft>
                <a:spcPts val="0"/>
              </a:spcAft>
              <a:buClrTx/>
              <a:buSzTx/>
              <a:tabLst/>
              <a:defRPr/>
            </a:pPr>
            <a:r>
              <a:rPr kumimoji="0" lang="en-US" sz="5000" b="1" i="0" u="none" strike="noStrike" kern="1200" cap="none" spc="0" normalizeH="0" baseline="0" noProof="0">
                <a:ln>
                  <a:noFill/>
                </a:ln>
                <a:solidFill>
                  <a:schemeClr val="tx1"/>
                </a:solidFill>
                <a:effectLst/>
                <a:uLnTx/>
                <a:uFillTx/>
                <a:latin typeface="+mj-lt"/>
                <a:ea typeface="+mj-ea"/>
                <a:cs typeface="+mj-cs"/>
              </a:rPr>
              <a:t>Days &amp; Times of Tutoring Program</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B09B60-7BDE-4911-B01C-E3310E1C8054}"/>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Tx/>
              <a:buSzTx/>
              <a:tabLst/>
              <a:defRPr/>
            </a:pPr>
            <a:r>
              <a:rPr kumimoji="0" lang="en-US" sz="3600" b="1" i="0" u="none" strike="noStrike" cap="none" spc="0" normalizeH="0" baseline="0" noProof="0" dirty="0">
                <a:ln>
                  <a:noFill/>
                </a:ln>
                <a:solidFill>
                  <a:srgbClr val="FF0000"/>
                </a:solidFill>
                <a:effectLst>
                  <a:outerShdw blurRad="50800" dist="38100" dir="2700000" algn="tl" rotWithShape="0">
                    <a:prstClr val="black">
                      <a:alpha val="0"/>
                    </a:prstClr>
                  </a:outerShdw>
                </a:effectLst>
                <a:uLnTx/>
                <a:uFillTx/>
              </a:rPr>
              <a:t>Tuesday &amp; Thursday </a:t>
            </a:r>
          </a:p>
          <a:p>
            <a:pPr marR="0" lvl="0" fontAlgn="auto">
              <a:lnSpc>
                <a:spcPct val="90000"/>
              </a:lnSpc>
              <a:spcBef>
                <a:spcPts val="0"/>
              </a:spcBef>
              <a:spcAft>
                <a:spcPts val="600"/>
              </a:spcAft>
              <a:buClrTx/>
              <a:buSzTx/>
              <a:tabLst/>
              <a:defRPr/>
            </a:pPr>
            <a:r>
              <a:rPr lang="en-US" sz="3600" b="1" dirty="0">
                <a:solidFill>
                  <a:srgbClr val="FF0000"/>
                </a:solidFill>
                <a:effectLst>
                  <a:outerShdw blurRad="50800" dist="38100" dir="2700000" algn="tl" rotWithShape="0">
                    <a:prstClr val="black">
                      <a:alpha val="0"/>
                    </a:prstClr>
                  </a:outerShdw>
                </a:effectLst>
              </a:rPr>
              <a:t>3:30pm – 5pm </a:t>
            </a:r>
            <a:endParaRPr kumimoji="0" lang="en-US" sz="3600" b="1" i="0" u="none" strike="noStrike" cap="none" spc="0" normalizeH="0" baseline="0" noProof="0" dirty="0">
              <a:ln>
                <a:noFill/>
              </a:ln>
              <a:solidFill>
                <a:srgbClr val="FF0000"/>
              </a:solidFill>
              <a:effectLst>
                <a:outerShdw blurRad="50800" dist="38100" dir="2700000" algn="tl" rotWithShape="0">
                  <a:prstClr val="black">
                    <a:alpha val="0"/>
                  </a:prstClr>
                </a:outerShdw>
              </a:effectLst>
              <a:uLnTx/>
              <a:uFillTx/>
            </a:endParaRPr>
          </a:p>
        </p:txBody>
      </p:sp>
      <p:pic>
        <p:nvPicPr>
          <p:cNvPr id="3" name="Picture 2">
            <a:extLst>
              <a:ext uri="{FF2B5EF4-FFF2-40B4-BE49-F238E27FC236}">
                <a16:creationId xmlns:a16="http://schemas.microsoft.com/office/drawing/2014/main" id="{1DC18071-C2FF-BA79-0C91-EB46F5DAC84D}"/>
              </a:ext>
            </a:extLst>
          </p:cNvPr>
          <p:cNvPicPr>
            <a:picLocks noChangeAspect="1"/>
          </p:cNvPicPr>
          <p:nvPr/>
        </p:nvPicPr>
        <p:blipFill>
          <a:blip r:embed="rId3"/>
          <a:stretch>
            <a:fillRect/>
          </a:stretch>
        </p:blipFill>
        <p:spPr>
          <a:xfrm>
            <a:off x="6099048" y="690537"/>
            <a:ext cx="5458968" cy="5476925"/>
          </a:xfrm>
          <a:prstGeom prst="rect">
            <a:avLst/>
          </a:prstGeom>
        </p:spPr>
      </p:pic>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469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Contact Information</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B42004-83FF-4DBE-A57F-8382C340D1EB}"/>
              </a:ext>
            </a:extLst>
          </p:cNvPr>
          <p:cNvSpPr txBox="1"/>
          <p:nvPr/>
        </p:nvSpPr>
        <p:spPr>
          <a:xfrm>
            <a:off x="961217" y="2690336"/>
            <a:ext cx="7834078" cy="1477328"/>
          </a:xfrm>
          <a:prstGeom prst="rect">
            <a:avLst/>
          </a:prstGeom>
          <a:noFill/>
        </p:spPr>
        <p:txBody>
          <a:bodyPr wrap="square">
            <a:spAutoFit/>
          </a:bodyPr>
          <a:lstStyle/>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Elaine Hunt </a:t>
            </a: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3000" dirty="0">
                <a:latin typeface="Franklin Gothic Medium" panose="020B0603020102020204" pitchFamily="34" charset="0"/>
                <a:cs typeface="Times New Roman" panose="02020603050405020304" pitchFamily="18" charset="0"/>
              </a:rPr>
              <a:t>901-416-6100</a:t>
            </a:r>
            <a:endParaRPr kumimoji="0" lang="en-US" sz="30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endParaRP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3000" dirty="0">
                <a:latin typeface="Franklin Gothic Medium" panose="020B0603020102020204" pitchFamily="34" charset="0"/>
                <a:cs typeface="Times New Roman" panose="02020603050405020304" pitchFamily="18" charset="0"/>
              </a:rPr>
              <a:t>hunte2@scsk12.org</a:t>
            </a:r>
            <a:endParaRPr kumimoji="0" lang="en-US" sz="30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endParaRPr>
          </a:p>
        </p:txBody>
      </p:sp>
    </p:spTree>
    <p:extLst>
      <p:ext uri="{BB962C8B-B14F-4D97-AF65-F5344CB8AC3E}">
        <p14:creationId xmlns:p14="http://schemas.microsoft.com/office/powerpoint/2010/main" val="28047905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594243"/>
            <a:ext cx="8981955" cy="31947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dirty="0">
                <a:ln>
                  <a:noFill/>
                </a:ln>
                <a:solidFill>
                  <a:prstClr val="black"/>
                </a:solidFill>
                <a:effectLst/>
                <a:uLnTx/>
                <a:uFillTx/>
                <a:latin typeface="Arial Black"/>
                <a:ea typeface="+mn-ea"/>
                <a:cs typeface="Arial Black"/>
              </a:rPr>
            </a:br>
            <a:r>
              <a:rPr lang="en-US" sz="6000" b="1" dirty="0">
                <a:solidFill>
                  <a:schemeClr val="bg1"/>
                </a:solidFill>
                <a:latin typeface="Century Gothic" panose="020B0502020202020204" pitchFamily="34" charset="0"/>
              </a:rPr>
              <a:t>S.E.E.D Registration/Enrollment,  Withdrawals, &amp; Transfers</a:t>
            </a:r>
            <a:endParaRPr kumimoji="0" lang="en" sz="5500" b="0" i="0" u="none" strike="noStrike" kern="1200" cap="none" spc="0" normalizeH="0" baseline="0" noProof="0" dirty="0">
              <a:ln>
                <a:noFill/>
              </a:ln>
              <a:solidFill>
                <a:schemeClr val="bg1"/>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11153882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0" y="1181"/>
            <a:ext cx="11143735" cy="1149177"/>
          </a:xfrm>
        </p:spPr>
        <p:txBody>
          <a:bodyPr>
            <a:noAutofit/>
          </a:bodyPr>
          <a:lstStyle/>
          <a:p>
            <a:r>
              <a:rPr lang="en-US" sz="4400" b="1" dirty="0">
                <a:solidFill>
                  <a:schemeClr val="bg1"/>
                </a:solidFill>
                <a:latin typeface="Century Gothic" panose="020B0502020202020204" pitchFamily="34" charset="0"/>
              </a:rPr>
              <a:t>S.E.E.D Registration/Enrollment,  Withdrawals, &amp; Transfers</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B42004-83FF-4DBE-A57F-8382C340D1EB}"/>
              </a:ext>
            </a:extLst>
          </p:cNvPr>
          <p:cNvSpPr txBox="1"/>
          <p:nvPr/>
        </p:nvSpPr>
        <p:spPr>
          <a:xfrm>
            <a:off x="88174" y="1784178"/>
            <a:ext cx="11553304" cy="46705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5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Questions</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Parents must complete Registration once a year by logging into their Parent Portal and completing the online application.</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Registration for the 2023-24 school year will begin during the second semester. Parents are able to complete registration for the following year before this school year ends.</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Parents that are unaware of their student’s assigned school for the next year can click here </a:t>
            </a:r>
            <a:r>
              <a:rPr lang="en-US" sz="1750" b="0" i="0" dirty="0">
                <a:solidFill>
                  <a:srgbClr val="000000"/>
                </a:solidFill>
                <a:effectLst/>
                <a:latin typeface="Times New Roman" panose="02020603050405020304" pitchFamily="18" charset="0"/>
                <a:cs typeface="Times New Roman" panose="02020603050405020304" pitchFamily="18" charset="0"/>
                <a:hlinkClick r:id="rId4"/>
              </a:rPr>
              <a:t>https://portal.schoolsitelocator.com/apps/ssl/?districtcode=70300</a:t>
            </a:r>
            <a:endParaRPr lang="en-US" sz="1750" b="0"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Entering Kindergarten students must turn 5 by August 15th to be able to register and enroll.</a:t>
            </a:r>
          </a:p>
          <a:p>
            <a:pPr marL="285750" indent="-285750">
              <a:buFont typeface="Arial" panose="020B0604020202020204" pitchFamily="34" charset="0"/>
              <a:buChar char="•"/>
            </a:pPr>
            <a:r>
              <a:rPr lang="en-US" sz="1750" b="0" i="0" dirty="0">
                <a:solidFill>
                  <a:srgbClr val="222222"/>
                </a:solidFill>
                <a:effectLst/>
                <a:latin typeface="Times New Roman" panose="02020603050405020304" pitchFamily="18" charset="0"/>
                <a:cs typeface="Times New Roman" panose="02020603050405020304" pitchFamily="18" charset="0"/>
              </a:rPr>
              <a:t>Each year 4-year-olds who will be turning 5 from </a:t>
            </a:r>
            <a:r>
              <a:rPr lang="en-US" sz="1750" b="1" i="0" dirty="0">
                <a:solidFill>
                  <a:srgbClr val="222222"/>
                </a:solidFill>
                <a:effectLst/>
                <a:latin typeface="Times New Roman" panose="02020603050405020304" pitchFamily="18" charset="0"/>
                <a:cs typeface="Times New Roman" panose="02020603050405020304" pitchFamily="18" charset="0"/>
              </a:rPr>
              <a:t>August 16 - September 30</a:t>
            </a:r>
            <a:r>
              <a:rPr lang="en-US" sz="1750" b="0" i="0" dirty="0">
                <a:solidFill>
                  <a:srgbClr val="222222"/>
                </a:solidFill>
                <a:effectLst/>
                <a:latin typeface="Times New Roman" panose="02020603050405020304" pitchFamily="18" charset="0"/>
                <a:cs typeface="Times New Roman" panose="02020603050405020304" pitchFamily="18" charset="0"/>
              </a:rPr>
              <a:t>  early entrance into Kindergarten. These children must be screened to determine if they will be eligible to enter into Kindergarten early.</a:t>
            </a:r>
            <a:endParaRPr lang="en-US" sz="1750" b="0"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opens in January.</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Priority Period for applicants that apply opening week, will know their status by 2/17/2023.</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re-opens 8/1/2023 – until the last Friday of the first week of school</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has five specialty schools that have a wealth of opportunities for MSCS students: (Mt. Pisgah High, Bolton Agri-STEM, Medical College High, Middle College High, &amp; Hollis F. Price)</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If Parents need assistance, the ERA team will be available to assist at the Board Of Education during opening week of the School Choice application.  Parents can also visit a Memphis Library to gain computer access. </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transfer is based on space.</a:t>
            </a:r>
          </a:p>
        </p:txBody>
      </p:sp>
      <p:sp>
        <p:nvSpPr>
          <p:cNvPr id="8" name="TextBox 7">
            <a:extLst>
              <a:ext uri="{FF2B5EF4-FFF2-40B4-BE49-F238E27FC236}">
                <a16:creationId xmlns:a16="http://schemas.microsoft.com/office/drawing/2014/main" id="{6AB60418-481A-4EC2-8901-58F8B6AC5CE6}"/>
              </a:ext>
            </a:extLst>
          </p:cNvPr>
          <p:cNvSpPr txBox="1"/>
          <p:nvPr/>
        </p:nvSpPr>
        <p:spPr>
          <a:xfrm>
            <a:off x="6197183" y="6218611"/>
            <a:ext cx="5980584" cy="615553"/>
          </a:xfrm>
          <a:prstGeom prst="rect">
            <a:avLst/>
          </a:prstGeom>
          <a:solidFill>
            <a:schemeClr val="bg1">
              <a:lumMod val="75000"/>
            </a:schemeClr>
          </a:solidFill>
        </p:spPr>
        <p:txBody>
          <a:bodyPr wrap="square">
            <a:spAutoFit/>
          </a:bodyPr>
          <a:lstStyle/>
          <a:p>
            <a:pPr marL="285750" indent="-285750">
              <a:buFont typeface="Arial" panose="020B0604020202020204" pitchFamily="34" charset="0"/>
              <a:buChar char="•"/>
            </a:pPr>
            <a:r>
              <a:rPr lang="en-US" sz="1700" dirty="0"/>
              <a:t>Withdrawal requests are now in the Parent Portal</a:t>
            </a:r>
            <a:endParaRPr lang="en-US" sz="1700" dirty="0">
              <a:solidFill>
                <a:srgbClr val="FF0000"/>
              </a:solidFill>
            </a:endParaRPr>
          </a:p>
          <a:p>
            <a:pPr marL="285750" indent="-285750">
              <a:buFont typeface="Arial" panose="020B0604020202020204" pitchFamily="34" charset="0"/>
              <a:buChar char="•"/>
            </a:pPr>
            <a:r>
              <a:rPr lang="en-US" sz="1700" dirty="0"/>
              <a:t>Withdrawal requests are not the same as a transfer request</a:t>
            </a:r>
          </a:p>
        </p:txBody>
      </p:sp>
    </p:spTree>
    <p:extLst>
      <p:ext uri="{BB962C8B-B14F-4D97-AF65-F5344CB8AC3E}">
        <p14:creationId xmlns:p14="http://schemas.microsoft.com/office/powerpoint/2010/main" val="25307627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rPr>
              <a:t>Discussion </a:t>
            </a: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B42004-83FF-4DBE-A57F-8382C340D1EB}"/>
              </a:ext>
            </a:extLst>
          </p:cNvPr>
          <p:cNvSpPr txBox="1"/>
          <p:nvPr/>
        </p:nvSpPr>
        <p:spPr>
          <a:xfrm>
            <a:off x="3016469" y="3111852"/>
            <a:ext cx="611702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See the source image">
            <a:extLst>
              <a:ext uri="{FF2B5EF4-FFF2-40B4-BE49-F238E27FC236}">
                <a16:creationId xmlns:a16="http://schemas.microsoft.com/office/drawing/2014/main" id="{C3AF6E2B-4F2A-4DD1-BD4C-132A0269E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610" y="1761892"/>
            <a:ext cx="6984779" cy="488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8299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594243"/>
            <a:ext cx="8981955" cy="402571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dirty="0">
                <a:ln>
                  <a:noFill/>
                </a:ln>
                <a:solidFill>
                  <a:prstClr val="black"/>
                </a:solidFill>
                <a:effectLst/>
                <a:uLnTx/>
                <a:uFillTx/>
                <a:latin typeface="Arial Black"/>
                <a:ea typeface="+mn-ea"/>
                <a:cs typeface="Arial Black"/>
              </a:rPr>
            </a:br>
            <a:r>
              <a:rPr kumimoji="0" lang="en-US" sz="6000" b="0" i="0" u="none" strike="noStrike" kern="1200" cap="none" spc="0" normalizeH="0" baseline="0" noProof="0" dirty="0">
                <a:ln>
                  <a:noFill/>
                </a:ln>
                <a:solidFill>
                  <a:prstClr val="white"/>
                </a:solidFill>
                <a:effectLst/>
                <a:uLnTx/>
                <a:uFillTx/>
                <a:latin typeface="Franklin Gothic Demi"/>
                <a:ea typeface="+mn-ea"/>
                <a:cs typeface="Arial Black"/>
              </a:rPr>
              <a:t>Student Data Discussions, Parent-Teacher Conferences, &amp; Next Steps </a:t>
            </a:r>
            <a:endParaRPr kumimoji="0" lang="en" sz="55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128399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noAutofit/>
          </a:bodyPr>
          <a:lstStyle/>
          <a:p>
            <a:r>
              <a:rPr lang="en-US" sz="4500" b="1" dirty="0">
                <a:solidFill>
                  <a:schemeClr val="bg1"/>
                </a:solidFill>
                <a:effectLst>
                  <a:outerShdw blurRad="50800" dist="38100" dir="2700000" algn="tl" rotWithShape="0">
                    <a:prstClr val="black">
                      <a:alpha val="0"/>
                    </a:prstClr>
                  </a:outerShdw>
                </a:effectLst>
                <a:latin typeface="Franklin Gothic Medium" pitchFamily="34" charset="0"/>
              </a:rPr>
              <a:t>Accessing and Viewing the Report Card</a:t>
            </a:r>
          </a:p>
        </p:txBody>
      </p:sp>
      <p:pic>
        <p:nvPicPr>
          <p:cNvPr id="4" name="Picture 3" descr="Screen Shot 2021-02-02 at 7.36.42 PM.png">
            <a:extLst>
              <a:ext uri="{FF2B5EF4-FFF2-40B4-BE49-F238E27FC236}">
                <a16:creationId xmlns:a16="http://schemas.microsoft.com/office/drawing/2014/main" id="{07546AA1-F3EF-41E6-A45C-7A145ED77C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46" y="3542380"/>
            <a:ext cx="2760048" cy="2523143"/>
          </a:xfrm>
          <a:prstGeom prst="rect">
            <a:avLst/>
          </a:prstGeom>
        </p:spPr>
      </p:pic>
      <p:sp>
        <p:nvSpPr>
          <p:cNvPr id="5" name="Rectangle 4">
            <a:extLst>
              <a:ext uri="{FF2B5EF4-FFF2-40B4-BE49-F238E27FC236}">
                <a16:creationId xmlns:a16="http://schemas.microsoft.com/office/drawing/2014/main" id="{EB091E3A-E5E4-4FED-BBCD-D05EDB73736C}"/>
              </a:ext>
            </a:extLst>
          </p:cNvPr>
          <p:cNvSpPr/>
          <p:nvPr/>
        </p:nvSpPr>
        <p:spPr>
          <a:xfrm>
            <a:off x="3324696" y="1892920"/>
            <a:ext cx="5066956" cy="4078039"/>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mn-ea"/>
                <a:cs typeface="+mn-cs"/>
              </a:rPr>
              <a:t>Report cards will be available for the complete quarter once all school grades are stored and will be housed in the parent portal.</a:t>
            </a: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mn-ea"/>
                <a:cs typeface="+mn-cs"/>
              </a:rPr>
              <a:t>Access the report card, using the following link:  </a:t>
            </a:r>
            <a:r>
              <a:rPr kumimoji="0" lang="sk-SK" sz="1800" b="0" i="0" u="sng" strike="noStrike" kern="1200" cap="none" spc="0" normalizeH="0" baseline="0" noProof="0" dirty="0">
                <a:ln>
                  <a:noFill/>
                </a:ln>
                <a:solidFill>
                  <a:prstClr val="black"/>
                </a:solidFill>
                <a:effectLst/>
                <a:uLnTx/>
                <a:uFillTx/>
                <a:latin typeface="Roboto Condensed"/>
                <a:ea typeface="+mn-ea"/>
                <a:cs typeface="+mn-cs"/>
                <a:hlinkClick r:id="rId5"/>
              </a:rPr>
              <a:t>https://scstn.powerschool.com/public/home.html</a:t>
            </a:r>
            <a:endParaRPr kumimoji="0" lang="sk-SK" sz="1800" b="0" i="0" u="sng"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k-SK" sz="1800" b="0" i="0" u="sng"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mn-ea"/>
                <a:cs typeface="+mn-cs"/>
              </a:rPr>
              <a:t>Sign into your parent account. </a:t>
            </a: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mn-ea"/>
                <a:cs typeface="+mn-cs"/>
              </a:rPr>
              <a:t>If you have forgotten the username or password, click on the  “Forgot Username or Password” link.</a:t>
            </a: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Roboto Condensed"/>
                <a:cs typeface="Calibri"/>
              </a:rPr>
              <a:t>After logging in, click the report card icon.</a:t>
            </a: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Calibri" panose="020F0502020204030204"/>
            </a:endParaRPr>
          </a:p>
        </p:txBody>
      </p:sp>
      <p:pic>
        <p:nvPicPr>
          <p:cNvPr id="7" name="Picture 6" descr="Graphical user interface, text, application&#10;&#10;Description automatically generated">
            <a:extLst>
              <a:ext uri="{FF2B5EF4-FFF2-40B4-BE49-F238E27FC236}">
                <a16:creationId xmlns:a16="http://schemas.microsoft.com/office/drawing/2014/main" id="{B454BC15-0016-4A51-8E0D-ED2573F68954}"/>
              </a:ext>
            </a:extLst>
          </p:cNvPr>
          <p:cNvPicPr>
            <a:picLocks noChangeAspect="1"/>
          </p:cNvPicPr>
          <p:nvPr/>
        </p:nvPicPr>
        <p:blipFill>
          <a:blip r:embed="rId6"/>
          <a:stretch>
            <a:fillRect/>
          </a:stretch>
        </p:blipFill>
        <p:spPr>
          <a:xfrm>
            <a:off x="8741654" y="1756583"/>
            <a:ext cx="2901179" cy="4866727"/>
          </a:xfrm>
          <a:prstGeom prst="rect">
            <a:avLst/>
          </a:prstGeom>
        </p:spPr>
      </p:pic>
    </p:spTree>
    <p:extLst>
      <p:ext uri="{BB962C8B-B14F-4D97-AF65-F5344CB8AC3E}">
        <p14:creationId xmlns:p14="http://schemas.microsoft.com/office/powerpoint/2010/main" val="315620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normAutofit fontScale="90000"/>
          </a:bodyPr>
          <a:lstStyle/>
          <a:p>
            <a:r>
              <a:rPr lang="en-US" sz="4400" b="1">
                <a:solidFill>
                  <a:schemeClr val="bg1"/>
                </a:solidFill>
                <a:effectLst>
                  <a:outerShdw blurRad="50800" dist="38100" dir="2700000" algn="tl" rotWithShape="0">
                    <a:prstClr val="black">
                      <a:alpha val="0"/>
                    </a:prstClr>
                  </a:outerShdw>
                </a:effectLst>
                <a:latin typeface="Franklin Gothic Medium" pitchFamily="34" charset="0"/>
              </a:rPr>
              <a:t>Accessing and Viewing the Report Card</a:t>
            </a:r>
            <a:br>
              <a:rPr lang="en-US" sz="4400" b="1">
                <a:solidFill>
                  <a:schemeClr val="bg1"/>
                </a:solidFill>
                <a:effectLst>
                  <a:outerShdw blurRad="50800" dist="38100" dir="2700000" algn="tl" rotWithShape="0">
                    <a:prstClr val="black">
                      <a:alpha val="0"/>
                    </a:prstClr>
                  </a:outerShdw>
                </a:effectLst>
                <a:latin typeface="Franklin Gothic Medium" pitchFamily="34" charset="0"/>
              </a:rPr>
            </a:br>
            <a:endParaRPr lang="en-US" b="1">
              <a:solidFill>
                <a:schemeClr val="bg1"/>
              </a:solidFill>
              <a:latin typeface="Franklin Gothic Medium" pitchFamily="34" charset="0"/>
            </a:endParaRPr>
          </a:p>
        </p:txBody>
      </p:sp>
      <p:pic>
        <p:nvPicPr>
          <p:cNvPr id="4" name="Picture 3">
            <a:extLst>
              <a:ext uri="{FF2B5EF4-FFF2-40B4-BE49-F238E27FC236}">
                <a16:creationId xmlns:a16="http://schemas.microsoft.com/office/drawing/2014/main" id="{06333E61-1CCC-49AB-8ECE-78E7E49D5DB6}"/>
              </a:ext>
            </a:extLst>
          </p:cNvPr>
          <p:cNvPicPr>
            <a:picLocks noChangeAspect="1"/>
          </p:cNvPicPr>
          <p:nvPr/>
        </p:nvPicPr>
        <p:blipFill rotWithShape="1">
          <a:blip r:embed="rId4"/>
          <a:srcRect l="26629" t="35505" r="11770" b="17753"/>
          <a:stretch/>
        </p:blipFill>
        <p:spPr>
          <a:xfrm>
            <a:off x="0" y="1326960"/>
            <a:ext cx="12192000" cy="5445303"/>
          </a:xfrm>
          <a:prstGeom prst="rect">
            <a:avLst/>
          </a:prstGeom>
        </p:spPr>
      </p:pic>
      <p:pic>
        <p:nvPicPr>
          <p:cNvPr id="3" name="Picture 4" descr="Logo&#10;&#10;Description automatically generated">
            <a:extLst>
              <a:ext uri="{FF2B5EF4-FFF2-40B4-BE49-F238E27FC236}">
                <a16:creationId xmlns:a16="http://schemas.microsoft.com/office/drawing/2014/main" id="{44D96C26-3D21-4461-95A6-179AC1EE1ECE}"/>
              </a:ext>
            </a:extLst>
          </p:cNvPr>
          <p:cNvPicPr>
            <a:picLocks noChangeAspect="1"/>
          </p:cNvPicPr>
          <p:nvPr/>
        </p:nvPicPr>
        <p:blipFill>
          <a:blip r:embed="rId5"/>
          <a:stretch>
            <a:fillRect/>
          </a:stretch>
        </p:blipFill>
        <p:spPr>
          <a:xfrm>
            <a:off x="1901537" y="1364671"/>
            <a:ext cx="1149929" cy="1149929"/>
          </a:xfrm>
          <a:prstGeom prst="rect">
            <a:avLst/>
          </a:prstGeom>
        </p:spPr>
      </p:pic>
    </p:spTree>
    <p:extLst>
      <p:ext uri="{BB962C8B-B14F-4D97-AF65-F5344CB8AC3E}">
        <p14:creationId xmlns:p14="http://schemas.microsoft.com/office/powerpoint/2010/main" val="370878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0" y="368283"/>
            <a:ext cx="8699156"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itchFamily="34" charset="0"/>
              </a:rPr>
              <a:t>PowerSchool Academic Scorecard</a:t>
            </a:r>
          </a:p>
        </p:txBody>
      </p:sp>
    </p:spTree>
    <p:extLst>
      <p:ext uri="{BB962C8B-B14F-4D97-AF65-F5344CB8AC3E}">
        <p14:creationId xmlns:p14="http://schemas.microsoft.com/office/powerpoint/2010/main" val="389877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2E136704F7AD47A9665D4A34072641" ma:contentTypeVersion="4" ma:contentTypeDescription="Create a new document." ma:contentTypeScope="" ma:versionID="1c9d3514246f4c11bf086410224fb111">
  <xsd:schema xmlns:xsd="http://www.w3.org/2001/XMLSchema" xmlns:xs="http://www.w3.org/2001/XMLSchema" xmlns:p="http://schemas.microsoft.com/office/2006/metadata/properties" xmlns:ns2="68943b50-608d-40d8-ad84-67894c6897dd" targetNamespace="http://schemas.microsoft.com/office/2006/metadata/properties" ma:root="true" ma:fieldsID="c30773bca61071786961c6ee870dcdb8" ns2:_="">
    <xsd:import namespace="68943b50-608d-40d8-ad84-67894c6897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43b50-608d-40d8-ad84-67894c6897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128818-5DBE-4B28-9A97-66A2C18B56D9}">
  <ds:schemaRefs>
    <ds:schemaRef ds:uri="68943b50-608d-40d8-ad84-67894c6897dd"/>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9504A1A-B4F2-41C1-83E0-30D5070FC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943b50-608d-40d8-ad84-67894c6897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245D1D-ADE6-4CD6-A28B-51ABA85836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10870</TotalTime>
  <Words>3121</Words>
  <Application>Microsoft Office PowerPoint</Application>
  <PresentationFormat>Widescreen</PresentationFormat>
  <Paragraphs>456</Paragraphs>
  <Slides>69</Slides>
  <Notes>69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69</vt:i4>
      </vt:variant>
    </vt:vector>
  </HeadingPairs>
  <TitlesOfParts>
    <vt:vector size="83" baseType="lpstr">
      <vt:lpstr>Arial</vt:lpstr>
      <vt:lpstr>Arial Black</vt:lpstr>
      <vt:lpstr>Calibri</vt:lpstr>
      <vt:lpstr>Calibri </vt:lpstr>
      <vt:lpstr>Calibri Light</vt:lpstr>
      <vt:lpstr>Century Gothic</vt:lpstr>
      <vt:lpstr>Century Schoolbook</vt:lpstr>
      <vt:lpstr>Franklin Gothic Demi</vt:lpstr>
      <vt:lpstr>Franklin Gothic Medium</vt:lpstr>
      <vt:lpstr>Open Sans</vt:lpstr>
      <vt:lpstr>Roboto Condensed</vt:lpstr>
      <vt:lpstr>Times New Roman</vt:lpstr>
      <vt:lpstr>Wingdings</vt:lpstr>
      <vt:lpstr>Office Theme</vt:lpstr>
      <vt:lpstr>PowerPoint Presentation</vt:lpstr>
      <vt:lpstr>MSCS VISION FOR STUDENT SUCCESS  VISIÓN DE MSCS PARA EL ÉXITO DE LOS ESTUDIANTES</vt:lpstr>
      <vt:lpstr>PowerPoint Presentation</vt:lpstr>
      <vt:lpstr>Agenda </vt:lpstr>
      <vt:lpstr>Purpose  Objetivo</vt:lpstr>
      <vt:lpstr>PowerPoint Presentation</vt:lpstr>
      <vt:lpstr>Accessing and Viewing the Report Card</vt:lpstr>
      <vt:lpstr>Accessing and Viewing the Report Card </vt:lpstr>
      <vt:lpstr>PowerPoint Presentation</vt:lpstr>
      <vt:lpstr>PowerPoint Presentation</vt:lpstr>
      <vt:lpstr>Where is it?</vt:lpstr>
      <vt:lpstr>Example Scorecard</vt:lpstr>
      <vt:lpstr>Example Scorecard</vt:lpstr>
      <vt:lpstr>Ready Graduate</vt:lpstr>
      <vt:lpstr>How to Print?</vt:lpstr>
      <vt:lpstr>How to Print?</vt:lpstr>
      <vt:lpstr>PowerPoint Presentation</vt:lpstr>
      <vt:lpstr>Testing Information</vt:lpstr>
      <vt:lpstr>Testing Information</vt:lpstr>
      <vt:lpstr>TCAP Family Portal</vt:lpstr>
      <vt:lpstr>TCAP Family Portal</vt:lpstr>
      <vt:lpstr>TCAP Family Portal</vt:lpstr>
      <vt:lpstr>TCAP Family Portal</vt:lpstr>
      <vt:lpstr>TCAP Family Portal</vt:lpstr>
      <vt:lpstr>TCAP Family Portal</vt:lpstr>
      <vt:lpstr>PowerPoint Presentation</vt:lpstr>
      <vt:lpstr>School’s Data and Academic Goals </vt:lpstr>
      <vt:lpstr>PowerPoint Presentation</vt:lpstr>
      <vt:lpstr>MASTERY CONNECT</vt:lpstr>
      <vt:lpstr>Mastery Connect – ELA  District Formative Assessments </vt:lpstr>
      <vt:lpstr>Mastery Connect – MATH  District Formative Assessments </vt:lpstr>
      <vt:lpstr>Mastery Connect – Science District Formative Assessments </vt:lpstr>
      <vt:lpstr>PowerPoint Presentation</vt:lpstr>
      <vt:lpstr>i-Ready </vt:lpstr>
      <vt:lpstr>i-Ready Data</vt:lpstr>
      <vt:lpstr>I-Ready Data</vt:lpstr>
      <vt:lpstr>PowerPoint Presentation</vt:lpstr>
      <vt:lpstr>Universal Screener: i-Ready</vt:lpstr>
      <vt:lpstr>PowerPoint Presentation</vt:lpstr>
      <vt:lpstr>Naviance</vt:lpstr>
      <vt:lpstr>Naviance</vt:lpstr>
      <vt:lpstr>Purpose</vt:lpstr>
      <vt:lpstr>Middle School Student Expectations    </vt:lpstr>
      <vt:lpstr>High School Student Expectations    </vt:lpstr>
      <vt:lpstr>Parent Expectations    </vt:lpstr>
      <vt:lpstr>4-Year Course Plan Approval Process    </vt:lpstr>
      <vt:lpstr>PowerPoint Presentation</vt:lpstr>
      <vt:lpstr>What is the SEM Advancement Act?</vt:lpstr>
      <vt:lpstr>How can my child participate  in advanced courses?</vt:lpstr>
      <vt:lpstr>PowerPoint Presentation</vt:lpstr>
      <vt:lpstr>The MSCS Commitment to Our Students</vt:lpstr>
      <vt:lpstr>School Communications Updates</vt:lpstr>
      <vt:lpstr>MSCS Family and Community Engagement</vt:lpstr>
      <vt:lpstr>Family and Community Engagement Ongoing Support</vt:lpstr>
      <vt:lpstr>PowerPoint Presentation</vt:lpstr>
      <vt:lpstr>Family and Community Engagement Ongoing Support</vt:lpstr>
      <vt:lpstr>PowerPoint Presentation</vt:lpstr>
      <vt:lpstr>About the Tutoring Progam</vt:lpstr>
      <vt:lpstr>Turtoring Expectations </vt:lpstr>
      <vt:lpstr>Important Information</vt:lpstr>
      <vt:lpstr>How to Register </vt:lpstr>
      <vt:lpstr>How to Register </vt:lpstr>
      <vt:lpstr>Enrolling Students QR Code </vt:lpstr>
      <vt:lpstr>Days &amp; Times of Tutoring Program</vt:lpstr>
      <vt:lpstr>Contact Information</vt:lpstr>
      <vt:lpstr>PowerPoint Presentation</vt:lpstr>
      <vt:lpstr>S.E.E.D Registration/Enrollment,  Withdrawals, &amp; Transfers</vt:lpstr>
      <vt:lpstr>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  SMITH</dc:creator>
  <cp:lastModifiedBy>SHAYLA D JEFFERIES</cp:lastModifiedBy>
  <cp:revision>35</cp:revision>
  <dcterms:created xsi:type="dcterms:W3CDTF">2022-03-15T13:51:37Z</dcterms:created>
  <dcterms:modified xsi:type="dcterms:W3CDTF">2022-11-16T00:20:06Z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0x010100962E136704F7AD47A9665D4A34072641</vt:lpwstr>
  </property>
  <property fmtid="{D5CDD505-2E9C-101B-9397-08002B2CF9AE}" pid="3" name="MediaServiceImageTags">
    <vt:lpwstr/>
  </property>
  <property fmtid="{D5CDD505-2E9C-101B-9397-08002B2CF9AE}" pid="4" name="Order">
    <vt:lpwstr>60000.0000000000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